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9144000" cy="68580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Титульный слайд">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685800" y="2130425"/>
            <a:ext cx="7772400" cy="1470025"/>
          </a:xfrm>
        </p:spPr>
        <p:txBody>
          <a:bodyPr/>
          <a:lstStyle/>
          <a:p>
            <a:pPr>
              <a:defRPr/>
            </a:pPr>
            <a:r>
              <a:rPr lang="ru-RU"/>
              <a:t>Образец заголовка</a:t>
            </a:r>
          </a:p>
        </p:txBody>
      </p:sp>
      <p:sp>
        <p:nvSpPr>
          <p:cNvPr id="3" name="Подзаголовок 2"/>
          <p:cNvSpPr>
            <a:spLocks noGrp="1"/>
          </p:cNvSpPr>
          <p:nvPr>
            <p:ph type="subTitle" idx="1"/>
          </p:nvPr>
        </p:nvSpPr>
        <p:spPr bwMode="auto">
          <a:xfrm>
            <a:off x="1371600" y="3886200"/>
            <a:ext cx="6400800" cy="17525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ru-RU"/>
              <a:t>Образец подзаголовка</a:t>
            </a:r>
          </a:p>
        </p:txBody>
      </p:sp>
      <p:sp>
        <p:nvSpPr>
          <p:cNvPr id="4" name="Дата 3"/>
          <p:cNvSpPr>
            <a:spLocks noGrp="1"/>
          </p:cNvSpPr>
          <p:nvPr>
            <p:ph type="dt" sz="half" idx="10"/>
          </p:nvPr>
        </p:nvSpPr>
        <p:spPr bwMode="auto"/>
        <p:txBody>
          <a:bodyPr/>
          <a:lstStyle/>
          <a:p>
            <a:pPr>
              <a:defRPr/>
            </a:pPr>
            <a:fld id="{6E338703-5D55-4DA3-B99E-51898803B6F6}" type="datetimeFigureOut">
              <a:rPr lang="ru-RU"/>
              <a:pPr>
                <a:defRPr/>
              </a:pPr>
              <a:t>27.02.2025</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FFDE8B68-F518-47D6-9375-8C46FC9755B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Заголовок и вертикальный текст">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p>
        </p:txBody>
      </p:sp>
      <p:sp>
        <p:nvSpPr>
          <p:cNvPr id="3" name="Вертикальный текст 2"/>
          <p:cNvSpPr>
            <a:spLocks noGrp="1"/>
          </p:cNvSpPr>
          <p:nvPr>
            <p:ph type="body" orient="vert" idx="1"/>
          </p:nvPr>
        </p:nvSpPr>
        <p:spPr bwMode="auto"/>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Дата 3"/>
          <p:cNvSpPr>
            <a:spLocks noGrp="1"/>
          </p:cNvSpPr>
          <p:nvPr>
            <p:ph type="dt" sz="half" idx="10"/>
          </p:nvPr>
        </p:nvSpPr>
        <p:spPr bwMode="auto"/>
        <p:txBody>
          <a:bodyPr/>
          <a:lstStyle/>
          <a:p>
            <a:pPr>
              <a:defRPr/>
            </a:pPr>
            <a:fld id="{6E338703-5D55-4DA3-B99E-51898803B6F6}" type="datetimeFigureOut">
              <a:rPr lang="ru-RU"/>
              <a:pPr>
                <a:defRPr/>
              </a:pPr>
              <a:t>27.02.2025</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FFDE8B68-F518-47D6-9375-8C46FC9755B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Вертикальный заголовок и текст">
    <p:spTree>
      <p:nvGrpSpPr>
        <p:cNvPr id="1" name=""/>
        <p:cNvGrpSpPr/>
        <p:nvPr/>
      </p:nvGrpSpPr>
      <p:grpSpPr bwMode="auto">
        <a:xfrm>
          <a:off x="0" y="0"/>
          <a:ext cx="0" cy="0"/>
          <a:chOff x="0" y="0"/>
          <a:chExt cx="0" cy="0"/>
        </a:xfrm>
      </p:grpSpPr>
      <p:sp>
        <p:nvSpPr>
          <p:cNvPr id="2" name="Вертикальный заголовок 1"/>
          <p:cNvSpPr>
            <a:spLocks noGrp="1"/>
          </p:cNvSpPr>
          <p:nvPr>
            <p:ph type="title" orient="vert"/>
          </p:nvPr>
        </p:nvSpPr>
        <p:spPr bwMode="auto">
          <a:xfrm>
            <a:off x="6629400" y="274638"/>
            <a:ext cx="2057400" cy="5851525"/>
          </a:xfrm>
        </p:spPr>
        <p:txBody>
          <a:bodyPr vert="eaVert"/>
          <a:lstStyle/>
          <a:p>
            <a:pPr>
              <a:defRPr/>
            </a:pPr>
            <a:r>
              <a:rPr lang="ru-RU"/>
              <a:t>Образец заголовка</a:t>
            </a:r>
          </a:p>
        </p:txBody>
      </p:sp>
      <p:sp>
        <p:nvSpPr>
          <p:cNvPr id="3" name="Вертикальный текст 2"/>
          <p:cNvSpPr>
            <a:spLocks noGrp="1"/>
          </p:cNvSpPr>
          <p:nvPr>
            <p:ph type="body" orient="vert" idx="1"/>
          </p:nvPr>
        </p:nvSpPr>
        <p:spPr bwMode="auto">
          <a:xfrm>
            <a:off x="457200" y="274638"/>
            <a:ext cx="6019800" cy="5851525"/>
          </a:xfrm>
        </p:spPr>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Дата 3"/>
          <p:cNvSpPr>
            <a:spLocks noGrp="1"/>
          </p:cNvSpPr>
          <p:nvPr>
            <p:ph type="dt" sz="half" idx="10"/>
          </p:nvPr>
        </p:nvSpPr>
        <p:spPr bwMode="auto"/>
        <p:txBody>
          <a:bodyPr/>
          <a:lstStyle/>
          <a:p>
            <a:pPr>
              <a:defRPr/>
            </a:pPr>
            <a:fld id="{6E338703-5D55-4DA3-B99E-51898803B6F6}" type="datetimeFigureOut">
              <a:rPr lang="ru-RU"/>
              <a:pPr>
                <a:defRPr/>
              </a:pPr>
              <a:t>27.02.2025</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FFDE8B68-F518-47D6-9375-8C46FC9755B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Заголовок и объект">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p>
        </p:txBody>
      </p:sp>
      <p:sp>
        <p:nvSpPr>
          <p:cNvPr id="3" name="Объект 2"/>
          <p:cNvSpPr>
            <a:spLocks noGrp="1"/>
          </p:cNvSpPr>
          <p:nvPr>
            <p:ph idx="1"/>
          </p:nvPr>
        </p:nvSpPr>
        <p:spPr bwMode="auto"/>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Дата 3"/>
          <p:cNvSpPr>
            <a:spLocks noGrp="1"/>
          </p:cNvSpPr>
          <p:nvPr>
            <p:ph type="dt" sz="half" idx="10"/>
          </p:nvPr>
        </p:nvSpPr>
        <p:spPr bwMode="auto"/>
        <p:txBody>
          <a:bodyPr/>
          <a:lstStyle/>
          <a:p>
            <a:pPr>
              <a:defRPr/>
            </a:pPr>
            <a:fld id="{6E338703-5D55-4DA3-B99E-51898803B6F6}" type="datetimeFigureOut">
              <a:rPr lang="ru-RU"/>
              <a:pPr>
                <a:defRPr/>
              </a:pPr>
              <a:t>27.02.2025</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FFDE8B68-F518-47D6-9375-8C46FC9755B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Заголовок раздела">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722313" y="4406900"/>
            <a:ext cx="7772400" cy="1362075"/>
          </a:xfrm>
        </p:spPr>
        <p:txBody>
          <a:bodyPr anchor="t"/>
          <a:lstStyle>
            <a:lvl1pPr algn="l">
              <a:defRPr sz="4000" b="1" cap="all"/>
            </a:lvl1pPr>
          </a:lstStyle>
          <a:p>
            <a:pPr>
              <a:defRPr/>
            </a:pPr>
            <a:r>
              <a:rPr lang="ru-RU"/>
              <a:t>Образец заголовка</a:t>
            </a:r>
          </a:p>
        </p:txBody>
      </p:sp>
      <p:sp>
        <p:nvSpPr>
          <p:cNvPr id="3" name="Текст 2"/>
          <p:cNvSpPr>
            <a:spLocks noGrp="1"/>
          </p:cNvSpPr>
          <p:nvPr>
            <p:ph type="body" idx="1"/>
          </p:nvPr>
        </p:nvSpPr>
        <p:spPr bwMode="auto">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ru-RU"/>
              <a:t>Образец текста</a:t>
            </a:r>
            <a:endParaRPr/>
          </a:p>
        </p:txBody>
      </p:sp>
      <p:sp>
        <p:nvSpPr>
          <p:cNvPr id="4" name="Дата 3"/>
          <p:cNvSpPr>
            <a:spLocks noGrp="1"/>
          </p:cNvSpPr>
          <p:nvPr>
            <p:ph type="dt" sz="half" idx="10"/>
          </p:nvPr>
        </p:nvSpPr>
        <p:spPr bwMode="auto"/>
        <p:txBody>
          <a:bodyPr/>
          <a:lstStyle/>
          <a:p>
            <a:pPr>
              <a:defRPr/>
            </a:pPr>
            <a:fld id="{6E338703-5D55-4DA3-B99E-51898803B6F6}" type="datetimeFigureOut">
              <a:rPr lang="ru-RU"/>
              <a:pPr>
                <a:defRPr/>
              </a:pPr>
              <a:t>27.02.2025</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FFDE8B68-F518-47D6-9375-8C46FC9755B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Два объекта">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p>
        </p:txBody>
      </p:sp>
      <p:sp>
        <p:nvSpPr>
          <p:cNvPr id="3" name="Объект 2"/>
          <p:cNvSpPr>
            <a:spLocks noGrp="1"/>
          </p:cNvSpPr>
          <p:nvPr>
            <p:ph sz="half" idx="1"/>
          </p:nvPr>
        </p:nvSpPr>
        <p:spPr bwMode="auto">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Объект 3"/>
          <p:cNvSpPr>
            <a:spLocks noGrp="1"/>
          </p:cNvSpPr>
          <p:nvPr>
            <p:ph sz="half" idx="2"/>
          </p:nvPr>
        </p:nvSpPr>
        <p:spPr bwMode="auto">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5" name="Дата 4"/>
          <p:cNvSpPr>
            <a:spLocks noGrp="1"/>
          </p:cNvSpPr>
          <p:nvPr>
            <p:ph type="dt" sz="half" idx="10"/>
          </p:nvPr>
        </p:nvSpPr>
        <p:spPr bwMode="auto"/>
        <p:txBody>
          <a:bodyPr/>
          <a:lstStyle/>
          <a:p>
            <a:pPr>
              <a:defRPr/>
            </a:pPr>
            <a:fld id="{6E338703-5D55-4DA3-B99E-51898803B6F6}" type="datetimeFigureOut">
              <a:rPr lang="ru-RU"/>
              <a:pPr>
                <a:defRPr/>
              </a:pPr>
              <a:t>27.02.2025</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FFDE8B68-F518-47D6-9375-8C46FC9755B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Сравнение">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lvl1pPr>
              <a:defRPr/>
            </a:lvl1pPr>
          </a:lstStyle>
          <a:p>
            <a:pPr>
              <a:defRPr/>
            </a:pPr>
            <a:r>
              <a:rPr lang="ru-RU"/>
              <a:t>Образец заголовка</a:t>
            </a:r>
          </a:p>
        </p:txBody>
      </p:sp>
      <p:sp>
        <p:nvSpPr>
          <p:cNvPr id="3" name="Текст 2"/>
          <p:cNvSpPr>
            <a:spLocks noGrp="1"/>
          </p:cNvSpPr>
          <p:nvPr>
            <p:ph type="body" idx="1"/>
          </p:nvPr>
        </p:nvSpPr>
        <p:spPr bwMode="auto">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4" name="Объект 3"/>
          <p:cNvSpPr>
            <a:spLocks noGrp="1"/>
          </p:cNvSpPr>
          <p:nvPr>
            <p:ph sz="half" idx="2"/>
          </p:nvPr>
        </p:nvSpPr>
        <p:spPr bwMode="auto">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5" name="Текст 4"/>
          <p:cNvSpPr>
            <a:spLocks noGrp="1"/>
          </p:cNvSpPr>
          <p:nvPr>
            <p:ph type="body" sz="quarter" idx="3"/>
          </p:nvPr>
        </p:nvSpPr>
        <p:spPr bwMode="auto">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6" name="Объект 5"/>
          <p:cNvSpPr>
            <a:spLocks noGrp="1"/>
          </p:cNvSpPr>
          <p:nvPr>
            <p:ph sz="quarter" idx="4"/>
          </p:nvPr>
        </p:nvSpPr>
        <p:spPr bwMode="auto">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7" name="Дата 6"/>
          <p:cNvSpPr>
            <a:spLocks noGrp="1"/>
          </p:cNvSpPr>
          <p:nvPr>
            <p:ph type="dt" sz="half" idx="10"/>
          </p:nvPr>
        </p:nvSpPr>
        <p:spPr bwMode="auto"/>
        <p:txBody>
          <a:bodyPr/>
          <a:lstStyle/>
          <a:p>
            <a:pPr>
              <a:defRPr/>
            </a:pPr>
            <a:fld id="{6E338703-5D55-4DA3-B99E-51898803B6F6}" type="datetimeFigureOut">
              <a:rPr lang="ru-RU"/>
              <a:pPr>
                <a:defRPr/>
              </a:pPr>
              <a:t>27.02.2025</a:t>
            </a:fld>
            <a:endParaRPr lang="ru-RU"/>
          </a:p>
        </p:txBody>
      </p:sp>
      <p:sp>
        <p:nvSpPr>
          <p:cNvPr id="8" name="Нижний колонтитул 7"/>
          <p:cNvSpPr>
            <a:spLocks noGrp="1"/>
          </p:cNvSpPr>
          <p:nvPr>
            <p:ph type="ftr" sz="quarter" idx="11"/>
          </p:nvPr>
        </p:nvSpPr>
        <p:spPr bwMode="auto"/>
        <p:txBody>
          <a:bodyPr/>
          <a:lstStyle/>
          <a:p>
            <a:pPr>
              <a:defRPr/>
            </a:pPr>
            <a:endParaRPr lang="ru-RU"/>
          </a:p>
        </p:txBody>
      </p:sp>
      <p:sp>
        <p:nvSpPr>
          <p:cNvPr id="9" name="Номер слайда 8"/>
          <p:cNvSpPr>
            <a:spLocks noGrp="1"/>
          </p:cNvSpPr>
          <p:nvPr>
            <p:ph type="sldNum" sz="quarter" idx="12"/>
          </p:nvPr>
        </p:nvSpPr>
        <p:spPr bwMode="auto"/>
        <p:txBody>
          <a:bodyPr/>
          <a:lstStyle/>
          <a:p>
            <a:pPr>
              <a:defRPr/>
            </a:pPr>
            <a:fld id="{FFDE8B68-F518-47D6-9375-8C46FC9755B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Только заголовок">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p>
        </p:txBody>
      </p:sp>
      <p:sp>
        <p:nvSpPr>
          <p:cNvPr id="3" name="Дата 2"/>
          <p:cNvSpPr>
            <a:spLocks noGrp="1"/>
          </p:cNvSpPr>
          <p:nvPr>
            <p:ph type="dt" sz="half" idx="10"/>
          </p:nvPr>
        </p:nvSpPr>
        <p:spPr bwMode="auto"/>
        <p:txBody>
          <a:bodyPr/>
          <a:lstStyle/>
          <a:p>
            <a:pPr>
              <a:defRPr/>
            </a:pPr>
            <a:fld id="{6E338703-5D55-4DA3-B99E-51898803B6F6}" type="datetimeFigureOut">
              <a:rPr lang="ru-RU"/>
              <a:pPr>
                <a:defRPr/>
              </a:pPr>
              <a:t>27.02.2025</a:t>
            </a:fld>
            <a:endParaRPr lang="ru-RU"/>
          </a:p>
        </p:txBody>
      </p:sp>
      <p:sp>
        <p:nvSpPr>
          <p:cNvPr id="4" name="Нижний колонтитул 3"/>
          <p:cNvSpPr>
            <a:spLocks noGrp="1"/>
          </p:cNvSpPr>
          <p:nvPr>
            <p:ph type="ftr" sz="quarter" idx="11"/>
          </p:nvPr>
        </p:nvSpPr>
        <p:spPr bwMode="auto"/>
        <p:txBody>
          <a:bodyPr/>
          <a:lstStyle/>
          <a:p>
            <a:pPr>
              <a:defRPr/>
            </a:pPr>
            <a:endParaRPr lang="ru-RU"/>
          </a:p>
        </p:txBody>
      </p:sp>
      <p:sp>
        <p:nvSpPr>
          <p:cNvPr id="5" name="Номер слайда 4"/>
          <p:cNvSpPr>
            <a:spLocks noGrp="1"/>
          </p:cNvSpPr>
          <p:nvPr>
            <p:ph type="sldNum" sz="quarter" idx="12"/>
          </p:nvPr>
        </p:nvSpPr>
        <p:spPr bwMode="auto"/>
        <p:txBody>
          <a:bodyPr/>
          <a:lstStyle/>
          <a:p>
            <a:pPr>
              <a:defRPr/>
            </a:pPr>
            <a:fld id="{FFDE8B68-F518-47D6-9375-8C46FC9755B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Пустой слайд">
    <p:spTree>
      <p:nvGrpSpPr>
        <p:cNvPr id="1" name=""/>
        <p:cNvGrpSpPr/>
        <p:nvPr/>
      </p:nvGrpSpPr>
      <p:grpSpPr bwMode="auto">
        <a:xfrm>
          <a:off x="0" y="0"/>
          <a:ext cx="0" cy="0"/>
          <a:chOff x="0" y="0"/>
          <a:chExt cx="0" cy="0"/>
        </a:xfrm>
      </p:grpSpPr>
      <p:sp>
        <p:nvSpPr>
          <p:cNvPr id="2" name="Дата 1"/>
          <p:cNvSpPr>
            <a:spLocks noGrp="1"/>
          </p:cNvSpPr>
          <p:nvPr>
            <p:ph type="dt" sz="half" idx="10"/>
          </p:nvPr>
        </p:nvSpPr>
        <p:spPr bwMode="auto"/>
        <p:txBody>
          <a:bodyPr/>
          <a:lstStyle/>
          <a:p>
            <a:pPr>
              <a:defRPr/>
            </a:pPr>
            <a:fld id="{6E338703-5D55-4DA3-B99E-51898803B6F6}" type="datetimeFigureOut">
              <a:rPr lang="ru-RU"/>
              <a:pPr>
                <a:defRPr/>
              </a:pPr>
              <a:t>27.02.2025</a:t>
            </a:fld>
            <a:endParaRPr lang="ru-RU"/>
          </a:p>
        </p:txBody>
      </p:sp>
      <p:sp>
        <p:nvSpPr>
          <p:cNvPr id="3" name="Нижний колонтитул 2"/>
          <p:cNvSpPr>
            <a:spLocks noGrp="1"/>
          </p:cNvSpPr>
          <p:nvPr>
            <p:ph type="ftr" sz="quarter" idx="11"/>
          </p:nvPr>
        </p:nvSpPr>
        <p:spPr bwMode="auto"/>
        <p:txBody>
          <a:bodyPr/>
          <a:lstStyle/>
          <a:p>
            <a:pPr>
              <a:defRPr/>
            </a:pPr>
            <a:endParaRPr lang="ru-RU"/>
          </a:p>
        </p:txBody>
      </p:sp>
      <p:sp>
        <p:nvSpPr>
          <p:cNvPr id="4" name="Номер слайда 3"/>
          <p:cNvSpPr>
            <a:spLocks noGrp="1"/>
          </p:cNvSpPr>
          <p:nvPr>
            <p:ph type="sldNum" sz="quarter" idx="12"/>
          </p:nvPr>
        </p:nvSpPr>
        <p:spPr bwMode="auto"/>
        <p:txBody>
          <a:bodyPr/>
          <a:lstStyle/>
          <a:p>
            <a:pPr>
              <a:defRPr/>
            </a:pPr>
            <a:fld id="{FFDE8B68-F518-47D6-9375-8C46FC9755B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Объект с подписью">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457200" y="273050"/>
            <a:ext cx="3008313" cy="1162050"/>
          </a:xfrm>
        </p:spPr>
        <p:txBody>
          <a:bodyPr anchor="b"/>
          <a:lstStyle>
            <a:lvl1pPr algn="l">
              <a:defRPr sz="2000" b="1"/>
            </a:lvl1pPr>
          </a:lstStyle>
          <a:p>
            <a:pPr>
              <a:defRPr/>
            </a:pPr>
            <a:r>
              <a:rPr lang="ru-RU"/>
              <a:t>Образец заголовка</a:t>
            </a:r>
          </a:p>
        </p:txBody>
      </p:sp>
      <p:sp>
        <p:nvSpPr>
          <p:cNvPr id="3" name="Объект 2"/>
          <p:cNvSpPr>
            <a:spLocks noGrp="1"/>
          </p:cNvSpPr>
          <p:nvPr>
            <p:ph idx="1"/>
          </p:nvPr>
        </p:nvSpPr>
        <p:spPr bwMode="auto">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Текст 3"/>
          <p:cNvSpPr>
            <a:spLocks noGrp="1"/>
          </p:cNvSpPr>
          <p:nvPr>
            <p:ph type="body" sz="half" idx="2"/>
          </p:nvPr>
        </p:nvSpPr>
        <p:spPr bwMode="auto">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ru-RU"/>
              <a:t>Образец текста</a:t>
            </a:r>
            <a:endParaRPr/>
          </a:p>
        </p:txBody>
      </p:sp>
      <p:sp>
        <p:nvSpPr>
          <p:cNvPr id="5" name="Дата 4"/>
          <p:cNvSpPr>
            <a:spLocks noGrp="1"/>
          </p:cNvSpPr>
          <p:nvPr>
            <p:ph type="dt" sz="half" idx="10"/>
          </p:nvPr>
        </p:nvSpPr>
        <p:spPr bwMode="auto"/>
        <p:txBody>
          <a:bodyPr/>
          <a:lstStyle/>
          <a:p>
            <a:pPr>
              <a:defRPr/>
            </a:pPr>
            <a:fld id="{6E338703-5D55-4DA3-B99E-51898803B6F6}" type="datetimeFigureOut">
              <a:rPr lang="ru-RU"/>
              <a:pPr>
                <a:defRPr/>
              </a:pPr>
              <a:t>27.02.2025</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FFDE8B68-F518-47D6-9375-8C46FC9755B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Рисунок с подписью">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1792288" y="4800600"/>
            <a:ext cx="5486400" cy="566738"/>
          </a:xfrm>
        </p:spPr>
        <p:txBody>
          <a:bodyPr anchor="b"/>
          <a:lstStyle>
            <a:lvl1pPr algn="l">
              <a:defRPr sz="2000" b="1"/>
            </a:lvl1pPr>
          </a:lstStyle>
          <a:p>
            <a:pPr>
              <a:defRPr/>
            </a:pPr>
            <a:r>
              <a:rPr lang="ru-RU"/>
              <a:t>Образец заголовка</a:t>
            </a:r>
          </a:p>
        </p:txBody>
      </p:sp>
      <p:sp>
        <p:nvSpPr>
          <p:cNvPr id="3" name="Рисунок 2"/>
          <p:cNvSpPr>
            <a:spLocks noGrp="1"/>
          </p:cNvSpPr>
          <p:nvPr>
            <p:ph type="pic" idx="1"/>
          </p:nvPr>
        </p:nvSpPr>
        <p:spPr bwMode="auto">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ru-RU"/>
          </a:p>
        </p:txBody>
      </p:sp>
      <p:sp>
        <p:nvSpPr>
          <p:cNvPr id="4" name="Текст 3"/>
          <p:cNvSpPr>
            <a:spLocks noGrp="1"/>
          </p:cNvSpPr>
          <p:nvPr>
            <p:ph type="body" sz="half" idx="2"/>
          </p:nvPr>
        </p:nvSpPr>
        <p:spPr bwMode="auto">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ru-RU"/>
              <a:t>Образец текста</a:t>
            </a:r>
            <a:endParaRPr/>
          </a:p>
        </p:txBody>
      </p:sp>
      <p:sp>
        <p:nvSpPr>
          <p:cNvPr id="5" name="Дата 4"/>
          <p:cNvSpPr>
            <a:spLocks noGrp="1"/>
          </p:cNvSpPr>
          <p:nvPr>
            <p:ph type="dt" sz="half" idx="10"/>
          </p:nvPr>
        </p:nvSpPr>
        <p:spPr bwMode="auto"/>
        <p:txBody>
          <a:bodyPr/>
          <a:lstStyle/>
          <a:p>
            <a:pPr>
              <a:defRPr/>
            </a:pPr>
            <a:fld id="{6E338703-5D55-4DA3-B99E-51898803B6F6}" type="datetimeFigureOut">
              <a:rPr lang="ru-RU"/>
              <a:pPr>
                <a:defRPr/>
              </a:pPr>
              <a:t>27.02.2025</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FFDE8B68-F518-47D6-9375-8C46FC9755B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457200" y="274638"/>
            <a:ext cx="8229600" cy="1143000"/>
          </a:xfrm>
          <a:prstGeom prst="rect">
            <a:avLst/>
          </a:prstGeom>
        </p:spPr>
        <p:txBody>
          <a:bodyPr vert="horz" lIns="91440" tIns="45720" rIns="91440" bIns="45720" rtlCol="0" anchor="ctr">
            <a:normAutofit/>
          </a:bodyPr>
          <a:lstStyle/>
          <a:p>
            <a:pPr>
              <a:defRPr/>
            </a:pPr>
            <a:r>
              <a:rPr lang="ru-RU"/>
              <a:t>Образец заголовка</a:t>
            </a:r>
          </a:p>
        </p:txBody>
      </p:sp>
      <p:sp>
        <p:nvSpPr>
          <p:cNvPr id="3" name="Текст 2"/>
          <p:cNvSpPr>
            <a:spLocks noGrp="1"/>
          </p:cNvSpPr>
          <p:nvPr>
            <p:ph type="body" idx="1"/>
          </p:nvPr>
        </p:nvSpPr>
        <p:spPr bwMode="auto">
          <a:xfrm>
            <a:off x="457200" y="1600200"/>
            <a:ext cx="8229600" cy="4525963"/>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Дата 3"/>
          <p:cNvSpPr>
            <a:spLocks noGrp="1"/>
          </p:cNvSpPr>
          <p:nvPr>
            <p:ph type="dt" sz="half" idx="2"/>
          </p:nvPr>
        </p:nvSpPr>
        <p:spPr bwMode="auto">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E338703-5D55-4DA3-B99E-51898803B6F6}" type="datetimeFigureOut">
              <a:rPr lang="ru-RU"/>
              <a:pPr>
                <a:defRPr/>
              </a:pPr>
              <a:t>27.02.2025</a:t>
            </a:fld>
            <a:endParaRPr lang="ru-RU"/>
          </a:p>
        </p:txBody>
      </p:sp>
      <p:sp>
        <p:nvSpPr>
          <p:cNvPr id="5" name="Нижний колонтитул 4"/>
          <p:cNvSpPr>
            <a:spLocks noGrp="1"/>
          </p:cNvSpPr>
          <p:nvPr>
            <p:ph type="ftr" sz="quarter" idx="3"/>
          </p:nvPr>
        </p:nvSpPr>
        <p:spPr bwMode="auto">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bwMode="auto">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DE8B68-F518-47D6-9375-8C46FC9755B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3.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image" Target="../media/image2.jpeg"/><Relationship Id="rId16"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5" Type="http://schemas.openxmlformats.org/officeDocument/2006/relationships/image" Target="../media/image4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 Id="rId14" Type="http://schemas.openxmlformats.org/officeDocument/2006/relationships/image" Target="../media/image44.jpeg"/></Relationships>
</file>

<file path=ppt/slides/_rels/slide14.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12" Type="http://schemas.openxmlformats.org/officeDocument/2006/relationships/image" Target="../media/image5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15.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tretch/>
        </a:blipFill>
        <a:effectLst/>
      </p:bgPr>
    </p:bg>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p:txBody>
          <a:bodyPr>
            <a:noAutofit/>
          </a:bodyPr>
          <a:lstStyle/>
          <a:p>
            <a:pPr>
              <a:defRPr/>
            </a:pPr>
            <a:r>
              <a:rPr lang="ru-RU" sz="2800"/>
              <a:t>Коррекционно-развивающая  работа с  детьми старшего дошкольного возраста по методическому пособию </a:t>
            </a:r>
            <a:br>
              <a:rPr lang="ru-RU" sz="2800"/>
            </a:br>
            <a:r>
              <a:rPr lang="ru-RU" sz="2800"/>
              <a:t>«Волшебные обводилки» </a:t>
            </a:r>
            <a:br>
              <a:rPr lang="ru-RU" sz="2800"/>
            </a:br>
            <a:r>
              <a:rPr lang="ru-RU" sz="2800"/>
              <a:t>Г. М. Зегебарт, О. С. Ильичевой</a:t>
            </a:r>
          </a:p>
        </p:txBody>
      </p:sp>
      <p:sp>
        <p:nvSpPr>
          <p:cNvPr id="4" name="Прямоугольник 3"/>
          <p:cNvSpPr/>
          <p:nvPr/>
        </p:nvSpPr>
        <p:spPr bwMode="auto">
          <a:xfrm>
            <a:off x="1214414" y="928670"/>
            <a:ext cx="6624736" cy="830997"/>
          </a:xfrm>
          <a:prstGeom prst="rect">
            <a:avLst/>
          </a:prstGeom>
        </p:spPr>
        <p:txBody>
          <a:bodyPr wrap="square">
            <a:spAutoFit/>
          </a:bodyPr>
          <a:lstStyle/>
          <a:p>
            <a:pPr algn="ctr">
              <a:defRPr/>
            </a:pPr>
            <a:r>
              <a:rPr lang="ru-RU" sz="1600"/>
              <a:t>МБДОУ «Детский сад «СОЛНЫШКО»</a:t>
            </a:r>
            <a:br>
              <a:rPr lang="ru-RU" sz="1600"/>
            </a:br>
            <a:r>
              <a:rPr lang="ru-RU" sz="1600"/>
              <a:t/>
            </a:r>
            <a:br>
              <a:rPr lang="ru-RU" sz="1600"/>
            </a:br>
            <a:endParaRPr lang="ru-RU" sz="1600"/>
          </a:p>
        </p:txBody>
      </p:sp>
      <p:sp>
        <p:nvSpPr>
          <p:cNvPr id="6" name="Подзаголовок 5"/>
          <p:cNvSpPr>
            <a:spLocks noGrp="1"/>
          </p:cNvSpPr>
          <p:nvPr>
            <p:ph type="subTitle" idx="1"/>
          </p:nvPr>
        </p:nvSpPr>
        <p:spPr bwMode="auto">
          <a:xfrm>
            <a:off x="3000364" y="4000504"/>
            <a:ext cx="4772036" cy="1752599"/>
          </a:xfrm>
        </p:spPr>
        <p:txBody>
          <a:bodyPr>
            <a:normAutofit/>
          </a:bodyPr>
          <a:lstStyle/>
          <a:p>
            <a:pPr algn="r">
              <a:defRPr/>
            </a:pPr>
            <a:r>
              <a:rPr lang="ru-RU" sz="2000" dirty="0">
                <a:solidFill>
                  <a:schemeClr val="tx1"/>
                </a:solidFill>
              </a:rPr>
              <a:t>Подготовила:</a:t>
            </a:r>
            <a:endParaRPr/>
          </a:p>
          <a:p>
            <a:pPr algn="r">
              <a:defRPr/>
            </a:pPr>
            <a:r>
              <a:rPr lang="ru-RU" sz="2000" smtClean="0">
                <a:solidFill>
                  <a:schemeClr val="tx1"/>
                </a:solidFill>
              </a:rPr>
              <a:t>Воспитатель   </a:t>
            </a:r>
            <a:r>
              <a:rPr lang="ru-RU" sz="2000" smtClean="0">
                <a:solidFill>
                  <a:schemeClr val="tx1"/>
                </a:solidFill>
              </a:rPr>
              <a:t> </a:t>
            </a:r>
            <a:endParaRPr/>
          </a:p>
          <a:p>
            <a:pPr algn="r">
              <a:defRPr/>
            </a:pPr>
            <a:r>
              <a:rPr lang="ru-RU" sz="2000" dirty="0" err="1">
                <a:solidFill>
                  <a:schemeClr val="tx1"/>
                </a:solidFill>
              </a:rPr>
              <a:t>Багинова</a:t>
            </a:r>
            <a:r>
              <a:rPr lang="ru-RU" sz="2000" dirty="0">
                <a:solidFill>
                  <a:schemeClr val="tx1"/>
                </a:solidFill>
              </a:rPr>
              <a:t> Н.Ю.</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slow" p14:dur="1600" advClick="1">
        <p:fade thruBlk="0"/>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tretch/>
        </a:blipFill>
        <a:effectLst/>
      </p:bgPr>
    </p:bg>
    <p:spTree>
      <p:nvGrpSpPr>
        <p:cNvPr id="1" name=""/>
        <p:cNvGrpSpPr/>
        <p:nvPr/>
      </p:nvGrpSpPr>
      <p:grpSpPr bwMode="auto">
        <a:xfrm>
          <a:off x="0" y="0"/>
          <a:ext cx="0" cy="0"/>
          <a:chOff x="0" y="0"/>
          <a:chExt cx="0" cy="0"/>
        </a:xfrm>
      </p:grpSpPr>
      <p:pic>
        <p:nvPicPr>
          <p:cNvPr id="3074" name="Picture 2" descr="C:\Users\user\Desktop\20220323_161125.jpg"/>
          <p:cNvPicPr>
            <a:picLocks noGrp="1" noChangeAspect="1" noChangeArrowheads="1"/>
          </p:cNvPicPr>
          <p:nvPr>
            <p:ph idx="1"/>
          </p:nvPr>
        </p:nvPicPr>
        <p:blipFill>
          <a:blip r:embed="rId3"/>
          <a:srcRect l="15289" t="1153"/>
          <a:stretch/>
        </p:blipFill>
        <p:spPr bwMode="auto">
          <a:xfrm rot="5400000">
            <a:off x="1291142" y="2857495"/>
            <a:ext cx="2770742" cy="1571636"/>
          </a:xfrm>
          <a:prstGeom prst="rect">
            <a:avLst/>
          </a:prstGeom>
          <a:noFill/>
        </p:spPr>
      </p:pic>
      <p:sp>
        <p:nvSpPr>
          <p:cNvPr id="3073" name="Rectangle 1"/>
          <p:cNvSpPr>
            <a:spLocks noChangeArrowheads="1"/>
          </p:cNvSpPr>
          <p:nvPr/>
        </p:nvSpPr>
        <p:spPr bwMode="auto">
          <a:xfrm>
            <a:off x="1428728" y="1500174"/>
            <a:ext cx="3924783"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a:lnSpc>
                <a:spcPct val="100000"/>
              </a:lnSpc>
              <a:spcBef>
                <a:spcPts val="0"/>
              </a:spcBef>
              <a:spcAft>
                <a:spcPts val="0"/>
              </a:spcAft>
              <a:buClrTx/>
              <a:buSzTx/>
              <a:buFontTx/>
              <a:buNone/>
              <a:defRPr/>
            </a:pPr>
            <a:endParaRPr lang="ru-RU" sz="1800" b="0" i="0" u="none" strike="noStrike" cap="none">
              <a:ln>
                <a:noFill/>
              </a:ln>
              <a:solidFill>
                <a:schemeClr val="tx1"/>
              </a:solidFill>
              <a:latin typeface="Arial"/>
              <a:cs typeface="Arial"/>
            </a:endParaRPr>
          </a:p>
        </p:txBody>
      </p:sp>
      <p:sp>
        <p:nvSpPr>
          <p:cNvPr id="8" name="Объект 2"/>
          <p:cNvSpPr txBox="1"/>
          <p:nvPr/>
        </p:nvSpPr>
        <p:spPr bwMode="auto">
          <a:xfrm>
            <a:off x="678628" y="723879"/>
            <a:ext cx="7786742" cy="3214710"/>
          </a:xfrm>
          <a:prstGeom prst="rect">
            <a:avLst/>
          </a:prstGeom>
        </p:spPr>
        <p:txBody>
          <a:bodyPr vertOverflow="overflow" horzOverflow="overflow" vert="horz" wrap="square" lIns="91440" tIns="45720" rIns="91440" bIns="45720" numCol="1" spcCol="0" rtlCol="0" fromWordArt="0" anchor="t" anchorCtr="0" forceAA="0" compatLnSpc="0">
            <a:normAutofit fontScale="80000" lnSpcReduction="4000"/>
          </a:bodyPr>
          <a:lstStyle/>
          <a:p>
            <a:pPr>
              <a:defRPr/>
            </a:pPr>
            <a:r>
              <a:rPr lang="ru-RU" sz="2400" b="0" i="0" u="none" strike="noStrike" cap="none" spc="0">
                <a:ln>
                  <a:noFill/>
                </a:ln>
                <a:solidFill>
                  <a:schemeClr val="tx1"/>
                </a:solidFill>
                <a:latin typeface="Calibri"/>
                <a:ea typeface="Arial"/>
                <a:cs typeface="Arial"/>
              </a:rPr>
              <a:t>   </a:t>
            </a:r>
            <a:r>
              <a:rPr lang="ru-RU" sz="1800" b="0" i="0" u="none" strike="noStrike" cap="none" spc="0">
                <a:ln>
                  <a:noFill/>
                </a:ln>
                <a:solidFill>
                  <a:schemeClr val="tx1"/>
                </a:solidFill>
                <a:latin typeface="Calibri"/>
                <a:ea typeface="Arial"/>
                <a:cs typeface="Arial"/>
              </a:rPr>
              <a:t>  </a:t>
            </a:r>
            <a:r>
              <a:rPr lang="ru-RU" sz="1800"/>
              <a:t>Освоив упражнения одной рукой, ребенок переходит к усложненному варианту, когда он обводит узоры синхронно пальчиками обеих рук. </a:t>
            </a:r>
            <a:endParaRPr sz="1800"/>
          </a:p>
          <a:p>
            <a:pPr>
              <a:defRPr/>
            </a:pPr>
            <a:endParaRPr sz="1800"/>
          </a:p>
          <a:p>
            <a:pPr>
              <a:defRPr/>
            </a:pPr>
            <a:r>
              <a:rPr lang="ru-RU" sz="1800"/>
              <a:t>А затем ребята копируют узоры и раскрашивают, дополняют их с применением нетрадиционных техник (пластилинография, рисование солью, ит.д.)</a:t>
            </a:r>
            <a:endParaRPr sz="1800"/>
          </a:p>
          <a:p>
            <a:pPr>
              <a:defRPr/>
            </a:pPr>
            <a:endParaRPr lang="ru-RU" sz="2800"/>
          </a:p>
          <a:p>
            <a:pPr>
              <a:defRPr/>
            </a:pPr>
            <a:endParaRPr lang="ru-RU" sz="2800"/>
          </a:p>
          <a:p>
            <a:pPr>
              <a:defRPr/>
            </a:pPr>
            <a:endParaRPr lang="ru-RU" sz="2800"/>
          </a:p>
          <a:p>
            <a:pPr>
              <a:defRPr/>
            </a:pPr>
            <a:endParaRPr lang="ru-RU" sz="2800"/>
          </a:p>
          <a:p>
            <a:pPr>
              <a:defRPr/>
            </a:pPr>
            <a:endParaRPr lang="ru-RU" sz="2800"/>
          </a:p>
          <a:p>
            <a:pPr marL="0" marR="0" lvl="0" indent="0" algn="just" defTabSz="914400">
              <a:lnSpc>
                <a:spcPct val="100000"/>
              </a:lnSpc>
              <a:spcBef>
                <a:spcPts val="0"/>
              </a:spcBef>
              <a:spcAft>
                <a:spcPts val="0"/>
              </a:spcAft>
              <a:buClrTx/>
              <a:buSzTx/>
              <a:buFont typeface="Arial"/>
              <a:buNone/>
              <a:defRPr/>
            </a:pPr>
            <a:endParaRPr lang="ru-RU" sz="2400" b="0" i="0" u="none" strike="noStrike" cap="none" spc="0">
              <a:ln>
                <a:noFill/>
              </a:ln>
              <a:solidFill>
                <a:schemeClr val="tx1"/>
              </a:solidFill>
              <a:latin typeface="Calibri"/>
              <a:ea typeface="Arial"/>
              <a:cs typeface="Arial"/>
            </a:endParaRPr>
          </a:p>
        </p:txBody>
      </p:sp>
      <p:pic>
        <p:nvPicPr>
          <p:cNvPr id="12" name="Picture 5" descr="C:\Users\1\Desktop\30 летие дсада\фото\обводилки\20191010_164439.jpg"/>
          <p:cNvPicPr>
            <a:picLocks noChangeAspect="1" noChangeArrowheads="1"/>
          </p:cNvPicPr>
          <p:nvPr/>
        </p:nvPicPr>
        <p:blipFill>
          <a:blip r:embed="rId4"/>
          <a:stretch/>
        </p:blipFill>
        <p:spPr bwMode="auto">
          <a:xfrm>
            <a:off x="4133849" y="2257942"/>
            <a:ext cx="3524275" cy="2643206"/>
          </a:xfrm>
          <a:prstGeom prst="rect">
            <a:avLst/>
          </a:prstGeom>
          <a:noFill/>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slow" p14:dur="1600" advClick="1">
        <p:fade thruBlk="0"/>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tretch/>
        </a:blipFill>
        <a:effectLst/>
      </p:bgPr>
    </p:bg>
    <p:spTree>
      <p:nvGrpSpPr>
        <p:cNvPr id="1" name=""/>
        <p:cNvGrpSpPr/>
        <p:nvPr/>
      </p:nvGrpSpPr>
      <p:grpSpPr bwMode="auto">
        <a:xfrm>
          <a:off x="0" y="0"/>
          <a:ext cx="0" cy="0"/>
          <a:chOff x="0" y="0"/>
          <a:chExt cx="0" cy="0"/>
        </a:xfrm>
      </p:grpSpPr>
      <p:pic>
        <p:nvPicPr>
          <p:cNvPr id="5" name="Picture 7" descr="C:\Users\1\Desktop\30 летие дсада\фото\обводилки\20191010_165518.jpg"/>
          <p:cNvPicPr>
            <a:picLocks noChangeAspect="1" noChangeArrowheads="1"/>
          </p:cNvPicPr>
          <p:nvPr/>
        </p:nvPicPr>
        <p:blipFill>
          <a:blip r:embed="rId3"/>
          <a:stretch/>
        </p:blipFill>
        <p:spPr bwMode="auto">
          <a:xfrm>
            <a:off x="1142976" y="785794"/>
            <a:ext cx="2911480" cy="2911480"/>
          </a:xfrm>
          <a:prstGeom prst="rect">
            <a:avLst/>
          </a:prstGeom>
          <a:noFill/>
        </p:spPr>
      </p:pic>
      <p:pic>
        <p:nvPicPr>
          <p:cNvPr id="6" name="Picture 6" descr="C:\Users\1\Desktop\30 летие дсада\фото\обводилки\20191010_164503.jpg"/>
          <p:cNvPicPr>
            <a:picLocks noGrp="1" noChangeAspect="1" noChangeArrowheads="1"/>
          </p:cNvPicPr>
          <p:nvPr>
            <p:ph idx="1"/>
          </p:nvPr>
        </p:nvPicPr>
        <p:blipFill>
          <a:blip r:embed="rId4"/>
          <a:stretch/>
        </p:blipFill>
        <p:spPr bwMode="auto">
          <a:xfrm>
            <a:off x="4857752" y="1857364"/>
            <a:ext cx="3429024" cy="2571768"/>
          </a:xfrm>
          <a:prstGeom prst="rect">
            <a:avLst/>
          </a:prstGeom>
          <a:noFill/>
        </p:spPr>
      </p:pic>
      <p:sp>
        <p:nvSpPr>
          <p:cNvPr id="7" name="Объект 2"/>
          <p:cNvSpPr txBox="1"/>
          <p:nvPr/>
        </p:nvSpPr>
        <p:spPr bwMode="auto">
          <a:xfrm>
            <a:off x="161084" y="3697273"/>
            <a:ext cx="7786742" cy="3214710"/>
          </a:xfrm>
          <a:prstGeom prst="rect">
            <a:avLst/>
          </a:prstGeom>
        </p:spPr>
        <p:txBody>
          <a:bodyPr vertOverflow="overflow" horzOverflow="overflow" vert="horz" wrap="square" lIns="91440" tIns="45720" rIns="91440" bIns="45720" numCol="1" spcCol="0" rtlCol="0" fromWordArt="0" anchor="t" anchorCtr="0" forceAA="0" compatLnSpc="0">
            <a:normAutofit fontScale="85000" lnSpcReduction="3000"/>
          </a:bodyPr>
          <a:lstStyle/>
          <a:p>
            <a:pPr>
              <a:defRPr/>
            </a:pPr>
            <a:r>
              <a:rPr lang="ru-RU" sz="2400" b="0" i="0" u="none" strike="noStrike" cap="none" spc="0">
                <a:ln>
                  <a:noFill/>
                </a:ln>
                <a:solidFill>
                  <a:schemeClr val="tx1"/>
                </a:solidFill>
                <a:latin typeface="Calibri"/>
                <a:ea typeface="Arial"/>
                <a:cs typeface="Arial"/>
              </a:rPr>
              <a:t> </a:t>
            </a:r>
            <a:endParaRPr/>
          </a:p>
          <a:p>
            <a:pPr>
              <a:defRPr/>
            </a:pPr>
            <a:endParaRPr lang="ru-RU" sz="2400"/>
          </a:p>
          <a:p>
            <a:pPr>
              <a:defRPr/>
            </a:pPr>
            <a:endParaRPr sz="1800" b="0" u="sng"/>
          </a:p>
          <a:p>
            <a:pPr>
              <a:defRPr/>
            </a:pPr>
            <a:r>
              <a:rPr lang="ru-RU" sz="1800" b="0"/>
              <a:t>5. Упражнения  на расслабление, психогимнастика</a:t>
            </a:r>
            <a:r>
              <a:rPr lang="ru-RU" sz="1800" b="0" u="sng"/>
              <a:t> </a:t>
            </a:r>
            <a:endParaRPr sz="1800" b="0" u="sng"/>
          </a:p>
          <a:p>
            <a:pPr>
              <a:defRPr/>
            </a:pPr>
            <a:r>
              <a:rPr lang="ru-RU" sz="1800" b="0"/>
              <a:t>6. И в конце занятия  Прощание, итоги. </a:t>
            </a:r>
            <a:endParaRPr sz="1800" b="0"/>
          </a:p>
          <a:p>
            <a:pPr>
              <a:defRPr/>
            </a:pPr>
            <a:endParaRPr sz="1800" b="1"/>
          </a:p>
          <a:p>
            <a:pPr>
              <a:defRPr/>
            </a:pPr>
            <a:endParaRPr lang="ru-RU" sz="2800"/>
          </a:p>
          <a:p>
            <a:pPr>
              <a:defRPr/>
            </a:pPr>
            <a:endParaRPr lang="ru-RU" sz="2800"/>
          </a:p>
          <a:p>
            <a:pPr>
              <a:defRPr/>
            </a:pPr>
            <a:endParaRPr lang="ru-RU" sz="2800"/>
          </a:p>
          <a:p>
            <a:pPr>
              <a:defRPr/>
            </a:pPr>
            <a:endParaRPr lang="ru-RU" sz="2800"/>
          </a:p>
          <a:p>
            <a:pPr marL="0" marR="0" lvl="0" indent="0" algn="just" defTabSz="914400">
              <a:lnSpc>
                <a:spcPct val="100000"/>
              </a:lnSpc>
              <a:spcBef>
                <a:spcPts val="0"/>
              </a:spcBef>
              <a:spcAft>
                <a:spcPts val="0"/>
              </a:spcAft>
              <a:buClrTx/>
              <a:buSzTx/>
              <a:buFont typeface="Arial"/>
              <a:buNone/>
              <a:defRPr/>
            </a:pPr>
            <a:endParaRPr lang="ru-RU" sz="2400" b="0" i="0" u="none" strike="noStrike" cap="none" spc="0">
              <a:ln>
                <a:noFill/>
              </a:ln>
              <a:solidFill>
                <a:schemeClr val="tx1"/>
              </a:solidFill>
              <a:latin typeface="Calibri"/>
              <a:ea typeface="Arial"/>
              <a:cs typeface="Arial"/>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slow" p14:dur="1600" advClick="1">
        <p:fade thruBlk="0"/>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tretch/>
        </a:blipFill>
        <a:effectLst/>
      </p:bgPr>
    </p:bg>
    <p:spTree>
      <p:nvGrpSpPr>
        <p:cNvPr id="1" name=""/>
        <p:cNvGrpSpPr/>
        <p:nvPr/>
      </p:nvGrpSpPr>
      <p:grpSpPr bwMode="auto">
        <a:xfrm>
          <a:off x="0" y="0"/>
          <a:ext cx="0" cy="0"/>
          <a:chOff x="0" y="0"/>
          <a:chExt cx="0" cy="0"/>
        </a:xfrm>
      </p:grpSpPr>
      <p:sp>
        <p:nvSpPr>
          <p:cNvPr id="2" name="TextBox 1"/>
          <p:cNvSpPr txBox="1"/>
          <p:nvPr/>
        </p:nvSpPr>
        <p:spPr bwMode="auto">
          <a:xfrm>
            <a:off x="723535" y="36239"/>
            <a:ext cx="1896416" cy="640440"/>
          </a:xfrm>
          <a:prstGeom prst="rect">
            <a:avLst/>
          </a:prstGeom>
          <a:noFill/>
        </p:spPr>
        <p:txBody>
          <a:bodyPr wrap="none" rtlCol="0">
            <a:spAutoFit/>
          </a:bodyPr>
          <a:lstStyle/>
          <a:p>
            <a:pPr>
              <a:defRPr/>
            </a:pPr>
            <a:r>
              <a:rPr lang="ru-RU" sz="1800" b="1"/>
              <a:t>ТИПЫ РИСУНКОВ </a:t>
            </a:r>
            <a:br>
              <a:rPr lang="ru-RU" sz="1800" b="1"/>
            </a:br>
            <a:r>
              <a:rPr lang="ru-RU" sz="1800" b="1"/>
              <a:t>Рисунки 1-10</a:t>
            </a:r>
            <a:endParaRPr sz="1800" b="1"/>
          </a:p>
        </p:txBody>
      </p:sp>
      <p:pic>
        <p:nvPicPr>
          <p:cNvPr id="1026" name="Picture 2" descr="0_3f718_d2a4e4dd_L"/>
          <p:cNvPicPr>
            <a:picLocks noChangeAspect="1" noChangeArrowheads="1"/>
          </p:cNvPicPr>
          <p:nvPr/>
        </p:nvPicPr>
        <p:blipFill>
          <a:blip r:embed="rId3"/>
          <a:stretch/>
        </p:blipFill>
        <p:spPr bwMode="auto">
          <a:xfrm rot="16199998">
            <a:off x="-56931" y="1121736"/>
            <a:ext cx="1175527" cy="893515"/>
          </a:xfrm>
          <a:prstGeom prst="rect">
            <a:avLst/>
          </a:prstGeom>
          <a:ln>
            <a:noFill/>
          </a:ln>
          <a:effectLst>
            <a:outerShdw blurRad="292100" dist="139700" dir="2700000" algn="tl" rotWithShape="0">
              <a:srgbClr val="333333">
                <a:alpha val="65000"/>
              </a:srgbClr>
            </a:outerShdw>
          </a:effectLst>
        </p:spPr>
      </p:pic>
      <p:pic>
        <p:nvPicPr>
          <p:cNvPr id="1027" name="Picture 3" descr="0_3f71a_9f23c33d_L"/>
          <p:cNvPicPr>
            <a:picLocks noChangeAspect="1" noChangeArrowheads="1"/>
          </p:cNvPicPr>
          <p:nvPr/>
        </p:nvPicPr>
        <p:blipFill>
          <a:blip r:embed="rId4"/>
          <a:stretch/>
        </p:blipFill>
        <p:spPr bwMode="auto">
          <a:xfrm rot="16199998">
            <a:off x="1814521" y="1124887"/>
            <a:ext cx="1176125" cy="886616"/>
          </a:xfrm>
          <a:prstGeom prst="rect">
            <a:avLst/>
          </a:prstGeom>
          <a:ln>
            <a:noFill/>
          </a:ln>
          <a:effectLst>
            <a:outerShdw blurRad="292100" dist="139700" dir="2700000" algn="tl" rotWithShape="0">
              <a:srgbClr val="333333">
                <a:alpha val="65000"/>
              </a:srgbClr>
            </a:outerShdw>
          </a:effectLst>
        </p:spPr>
      </p:pic>
      <p:pic>
        <p:nvPicPr>
          <p:cNvPr id="1029" name="Picture 5" descr="0_3f71c_c44374b7_L"/>
          <p:cNvPicPr>
            <a:picLocks noChangeAspect="1" noChangeArrowheads="1"/>
          </p:cNvPicPr>
          <p:nvPr/>
        </p:nvPicPr>
        <p:blipFill>
          <a:blip r:embed="rId5"/>
          <a:stretch/>
        </p:blipFill>
        <p:spPr bwMode="auto">
          <a:xfrm>
            <a:off x="41587" y="2420888"/>
            <a:ext cx="1251422" cy="791869"/>
          </a:xfrm>
          <a:prstGeom prst="rect">
            <a:avLst/>
          </a:prstGeom>
          <a:ln>
            <a:noFill/>
          </a:ln>
          <a:effectLst>
            <a:outerShdw blurRad="292100" dist="139700" dir="2700000" algn="tl" rotWithShape="0">
              <a:srgbClr val="333333">
                <a:alpha val="65000"/>
              </a:srgbClr>
            </a:outerShdw>
          </a:effectLst>
        </p:spPr>
      </p:pic>
      <p:pic>
        <p:nvPicPr>
          <p:cNvPr id="1031" name="Picture 7" descr="0_3f71e_4a92d17e_L"/>
          <p:cNvPicPr>
            <a:picLocks noChangeAspect="1" noChangeArrowheads="1"/>
          </p:cNvPicPr>
          <p:nvPr/>
        </p:nvPicPr>
        <p:blipFill>
          <a:blip r:embed="rId6"/>
          <a:stretch/>
        </p:blipFill>
        <p:spPr bwMode="auto">
          <a:xfrm>
            <a:off x="2719598" y="2419180"/>
            <a:ext cx="1164089" cy="793578"/>
          </a:xfrm>
          <a:prstGeom prst="rect">
            <a:avLst/>
          </a:prstGeom>
          <a:ln>
            <a:noFill/>
          </a:ln>
          <a:effectLst>
            <a:outerShdw blurRad="292100" dist="139700" dir="2700000" algn="tl" rotWithShape="0">
              <a:srgbClr val="333333">
                <a:alpha val="65000"/>
              </a:srgbClr>
            </a:outerShdw>
          </a:effectLst>
        </p:spPr>
      </p:pic>
      <p:pic>
        <p:nvPicPr>
          <p:cNvPr id="1035" name="Picture 11" descr="0_3f721_23129ecd_L"/>
          <p:cNvPicPr>
            <a:picLocks noChangeAspect="1" noChangeArrowheads="1"/>
          </p:cNvPicPr>
          <p:nvPr/>
        </p:nvPicPr>
        <p:blipFill>
          <a:blip r:embed="rId7"/>
          <a:stretch/>
        </p:blipFill>
        <p:spPr bwMode="auto">
          <a:xfrm>
            <a:off x="2716579" y="3429000"/>
            <a:ext cx="1223815" cy="789039"/>
          </a:xfrm>
          <a:prstGeom prst="rect">
            <a:avLst/>
          </a:prstGeom>
          <a:ln>
            <a:noFill/>
          </a:ln>
          <a:effectLst>
            <a:outerShdw blurRad="292100" dist="139700" dir="2700000" algn="tl" rotWithShape="0">
              <a:srgbClr val="333333">
                <a:alpha val="65000"/>
              </a:srgbClr>
            </a:outerShdw>
          </a:effectLst>
        </p:spPr>
      </p:pic>
      <p:pic>
        <p:nvPicPr>
          <p:cNvPr id="1036" name="Picture 12" descr="0_3f719_e2051303_L"/>
          <p:cNvPicPr>
            <a:picLocks noChangeAspect="1" noChangeArrowheads="1"/>
          </p:cNvPicPr>
          <p:nvPr/>
        </p:nvPicPr>
        <p:blipFill>
          <a:blip r:embed="rId8"/>
          <a:srcRect r="-1"/>
          <a:stretch/>
        </p:blipFill>
        <p:spPr bwMode="auto">
          <a:xfrm rot="16199998">
            <a:off x="877372" y="1125423"/>
            <a:ext cx="1175528" cy="886139"/>
          </a:xfrm>
          <a:prstGeom prst="rect">
            <a:avLst/>
          </a:prstGeom>
          <a:ln>
            <a:noFill/>
          </a:ln>
          <a:effectLst>
            <a:outerShdw blurRad="292100" dist="139700" dir="2700000" algn="tl" rotWithShape="0">
              <a:srgbClr val="333333">
                <a:alpha val="65000"/>
              </a:srgbClr>
            </a:outerShdw>
          </a:effectLst>
        </p:spPr>
      </p:pic>
      <p:pic>
        <p:nvPicPr>
          <p:cNvPr id="1037" name="Picture 13" descr="0_3f71b_5a6ab8d3_L"/>
          <p:cNvPicPr>
            <a:picLocks noChangeAspect="1" noChangeArrowheads="1"/>
          </p:cNvPicPr>
          <p:nvPr/>
        </p:nvPicPr>
        <p:blipFill>
          <a:blip r:embed="rId9"/>
          <a:srcRect r="-1"/>
          <a:stretch/>
        </p:blipFill>
        <p:spPr bwMode="auto">
          <a:xfrm rot="16199998">
            <a:off x="2778662" y="1125420"/>
            <a:ext cx="1175528" cy="886148"/>
          </a:xfrm>
          <a:prstGeom prst="rect">
            <a:avLst/>
          </a:prstGeom>
          <a:ln>
            <a:noFill/>
          </a:ln>
          <a:effectLst>
            <a:outerShdw blurRad="292100" dist="139700" dir="2700000" algn="tl" rotWithShape="0">
              <a:srgbClr val="333333">
                <a:alpha val="65000"/>
              </a:srgbClr>
            </a:outerShdw>
          </a:effectLst>
        </p:spPr>
      </p:pic>
      <p:pic>
        <p:nvPicPr>
          <p:cNvPr id="1039" name="Picture 15" descr="0_3f71f_1a679987_L"/>
          <p:cNvPicPr>
            <a:picLocks noChangeAspect="1" noChangeArrowheads="1"/>
          </p:cNvPicPr>
          <p:nvPr/>
        </p:nvPicPr>
        <p:blipFill>
          <a:blip r:embed="rId10"/>
          <a:stretch/>
        </p:blipFill>
        <p:spPr bwMode="auto">
          <a:xfrm>
            <a:off x="47353" y="3433497"/>
            <a:ext cx="1245656" cy="784541"/>
          </a:xfrm>
          <a:prstGeom prst="rect">
            <a:avLst/>
          </a:prstGeom>
          <a:ln>
            <a:noFill/>
          </a:ln>
          <a:effectLst>
            <a:outerShdw blurRad="292100" dist="139700" dir="2700000" algn="tl" rotWithShape="0">
              <a:srgbClr val="333333">
                <a:alpha val="65000"/>
              </a:srgbClr>
            </a:outerShdw>
          </a:effectLst>
        </p:spPr>
      </p:pic>
      <p:pic>
        <p:nvPicPr>
          <p:cNvPr id="1040" name="Picture 16" descr="0_3f71d_571435e7_L"/>
          <p:cNvPicPr>
            <a:picLocks noChangeAspect="1" noChangeArrowheads="1"/>
          </p:cNvPicPr>
          <p:nvPr/>
        </p:nvPicPr>
        <p:blipFill>
          <a:blip r:embed="rId11"/>
          <a:stretch/>
        </p:blipFill>
        <p:spPr bwMode="auto">
          <a:xfrm>
            <a:off x="1365821" y="2419180"/>
            <a:ext cx="1256287" cy="793578"/>
          </a:xfrm>
          <a:prstGeom prst="rect">
            <a:avLst/>
          </a:prstGeom>
          <a:ln>
            <a:noFill/>
          </a:ln>
          <a:effectLst>
            <a:outerShdw blurRad="292100" dist="139700" dir="2700000" algn="tl" rotWithShape="0">
              <a:srgbClr val="333333">
                <a:alpha val="65000"/>
              </a:srgbClr>
            </a:outerShdw>
          </a:effectLst>
        </p:spPr>
      </p:pic>
      <p:pic>
        <p:nvPicPr>
          <p:cNvPr id="1042" name="Picture 18" descr="0_3f720_a31bb338_L"/>
          <p:cNvPicPr>
            <a:picLocks noChangeAspect="1" noChangeArrowheads="1"/>
          </p:cNvPicPr>
          <p:nvPr/>
        </p:nvPicPr>
        <p:blipFill>
          <a:blip r:embed="rId12"/>
          <a:stretch/>
        </p:blipFill>
        <p:spPr bwMode="auto">
          <a:xfrm>
            <a:off x="1375855" y="3429000"/>
            <a:ext cx="1246253" cy="789039"/>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bwMode="auto">
          <a:xfrm>
            <a:off x="3251744" y="3151674"/>
            <a:ext cx="216024"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schemeClr val="bg1"/>
              </a:solidFill>
            </a:endParaRPr>
          </a:p>
        </p:txBody>
      </p:sp>
      <p:sp>
        <p:nvSpPr>
          <p:cNvPr id="5" name="TextBox 4"/>
          <p:cNvSpPr txBox="1"/>
          <p:nvPr/>
        </p:nvSpPr>
        <p:spPr bwMode="auto">
          <a:xfrm>
            <a:off x="179511" y="2155627"/>
            <a:ext cx="530915" cy="276999"/>
          </a:xfrm>
          <a:prstGeom prst="rect">
            <a:avLst/>
          </a:prstGeom>
          <a:noFill/>
        </p:spPr>
        <p:txBody>
          <a:bodyPr wrap="none" rtlCol="0">
            <a:spAutoFit/>
          </a:bodyPr>
          <a:lstStyle/>
          <a:p>
            <a:pPr>
              <a:defRPr/>
            </a:pPr>
            <a:r>
              <a:rPr lang="ru-RU" sz="1200"/>
              <a:t>рис.1</a:t>
            </a:r>
          </a:p>
        </p:txBody>
      </p:sp>
      <p:sp>
        <p:nvSpPr>
          <p:cNvPr id="23" name="TextBox 22"/>
          <p:cNvSpPr txBox="1"/>
          <p:nvPr/>
        </p:nvSpPr>
        <p:spPr bwMode="auto">
          <a:xfrm>
            <a:off x="1223562" y="2142113"/>
            <a:ext cx="530915" cy="276999"/>
          </a:xfrm>
          <a:prstGeom prst="rect">
            <a:avLst/>
          </a:prstGeom>
          <a:noFill/>
        </p:spPr>
        <p:txBody>
          <a:bodyPr wrap="none" rtlCol="0">
            <a:spAutoFit/>
          </a:bodyPr>
          <a:lstStyle/>
          <a:p>
            <a:pPr>
              <a:defRPr/>
            </a:pPr>
            <a:r>
              <a:rPr lang="ru-RU" sz="1200"/>
              <a:t>рис.2</a:t>
            </a:r>
          </a:p>
        </p:txBody>
      </p:sp>
      <p:sp>
        <p:nvSpPr>
          <p:cNvPr id="24" name="TextBox 23"/>
          <p:cNvSpPr txBox="1"/>
          <p:nvPr/>
        </p:nvSpPr>
        <p:spPr bwMode="auto">
          <a:xfrm>
            <a:off x="2091925" y="2142112"/>
            <a:ext cx="530915" cy="276999"/>
          </a:xfrm>
          <a:prstGeom prst="rect">
            <a:avLst/>
          </a:prstGeom>
          <a:noFill/>
        </p:spPr>
        <p:txBody>
          <a:bodyPr wrap="none" rtlCol="0">
            <a:spAutoFit/>
          </a:bodyPr>
          <a:lstStyle/>
          <a:p>
            <a:pPr>
              <a:defRPr/>
            </a:pPr>
            <a:r>
              <a:rPr lang="ru-RU" sz="1200"/>
              <a:t>рис.3</a:t>
            </a:r>
          </a:p>
        </p:txBody>
      </p:sp>
      <p:sp>
        <p:nvSpPr>
          <p:cNvPr id="25" name="TextBox 24"/>
          <p:cNvSpPr txBox="1"/>
          <p:nvPr/>
        </p:nvSpPr>
        <p:spPr bwMode="auto">
          <a:xfrm>
            <a:off x="3100968" y="2142111"/>
            <a:ext cx="530915" cy="276999"/>
          </a:xfrm>
          <a:prstGeom prst="rect">
            <a:avLst/>
          </a:prstGeom>
          <a:noFill/>
        </p:spPr>
        <p:txBody>
          <a:bodyPr wrap="none" rtlCol="0">
            <a:spAutoFit/>
          </a:bodyPr>
          <a:lstStyle/>
          <a:p>
            <a:pPr>
              <a:defRPr/>
            </a:pPr>
            <a:r>
              <a:rPr lang="ru-RU" sz="1200"/>
              <a:t>рис.4</a:t>
            </a:r>
          </a:p>
        </p:txBody>
      </p:sp>
      <p:sp>
        <p:nvSpPr>
          <p:cNvPr id="26" name="TextBox 25"/>
          <p:cNvSpPr txBox="1"/>
          <p:nvPr/>
        </p:nvSpPr>
        <p:spPr bwMode="auto">
          <a:xfrm>
            <a:off x="265374" y="3140967"/>
            <a:ext cx="530915" cy="276999"/>
          </a:xfrm>
          <a:prstGeom prst="rect">
            <a:avLst/>
          </a:prstGeom>
          <a:noFill/>
        </p:spPr>
        <p:txBody>
          <a:bodyPr wrap="none" rtlCol="0">
            <a:spAutoFit/>
          </a:bodyPr>
          <a:lstStyle/>
          <a:p>
            <a:pPr>
              <a:defRPr/>
            </a:pPr>
            <a:r>
              <a:rPr lang="ru-RU" sz="1200"/>
              <a:t>рис.5</a:t>
            </a:r>
          </a:p>
        </p:txBody>
      </p:sp>
      <p:sp>
        <p:nvSpPr>
          <p:cNvPr id="27" name="TextBox 26"/>
          <p:cNvSpPr txBox="1"/>
          <p:nvPr/>
        </p:nvSpPr>
        <p:spPr bwMode="auto">
          <a:xfrm>
            <a:off x="1701909" y="3140968"/>
            <a:ext cx="530915" cy="276999"/>
          </a:xfrm>
          <a:prstGeom prst="rect">
            <a:avLst/>
          </a:prstGeom>
          <a:noFill/>
        </p:spPr>
        <p:txBody>
          <a:bodyPr wrap="none" rtlCol="0">
            <a:spAutoFit/>
          </a:bodyPr>
          <a:lstStyle/>
          <a:p>
            <a:pPr>
              <a:defRPr/>
            </a:pPr>
            <a:r>
              <a:rPr lang="ru-RU" sz="1200"/>
              <a:t>рис.6</a:t>
            </a:r>
          </a:p>
        </p:txBody>
      </p:sp>
      <p:sp>
        <p:nvSpPr>
          <p:cNvPr id="28" name="TextBox 27"/>
          <p:cNvSpPr txBox="1"/>
          <p:nvPr/>
        </p:nvSpPr>
        <p:spPr bwMode="auto">
          <a:xfrm>
            <a:off x="2986286" y="3140968"/>
            <a:ext cx="530915" cy="276999"/>
          </a:xfrm>
          <a:prstGeom prst="rect">
            <a:avLst/>
          </a:prstGeom>
          <a:noFill/>
        </p:spPr>
        <p:txBody>
          <a:bodyPr wrap="none" rtlCol="0">
            <a:spAutoFit/>
          </a:bodyPr>
          <a:lstStyle/>
          <a:p>
            <a:pPr>
              <a:defRPr/>
            </a:pPr>
            <a:r>
              <a:rPr lang="ru-RU" sz="1200"/>
              <a:t>рис.7</a:t>
            </a:r>
          </a:p>
        </p:txBody>
      </p:sp>
      <p:sp>
        <p:nvSpPr>
          <p:cNvPr id="29" name="TextBox 28"/>
          <p:cNvSpPr txBox="1"/>
          <p:nvPr/>
        </p:nvSpPr>
        <p:spPr bwMode="auto">
          <a:xfrm>
            <a:off x="265373" y="4149079"/>
            <a:ext cx="530915" cy="276999"/>
          </a:xfrm>
          <a:prstGeom prst="rect">
            <a:avLst/>
          </a:prstGeom>
          <a:noFill/>
        </p:spPr>
        <p:txBody>
          <a:bodyPr wrap="none" rtlCol="0">
            <a:spAutoFit/>
          </a:bodyPr>
          <a:lstStyle/>
          <a:p>
            <a:pPr>
              <a:defRPr/>
            </a:pPr>
            <a:r>
              <a:rPr lang="ru-RU" sz="1200"/>
              <a:t>рис.8</a:t>
            </a:r>
          </a:p>
        </p:txBody>
      </p:sp>
      <p:sp>
        <p:nvSpPr>
          <p:cNvPr id="30" name="TextBox 29"/>
          <p:cNvSpPr txBox="1"/>
          <p:nvPr/>
        </p:nvSpPr>
        <p:spPr bwMode="auto">
          <a:xfrm>
            <a:off x="1728506" y="4149079"/>
            <a:ext cx="530915" cy="276999"/>
          </a:xfrm>
          <a:prstGeom prst="rect">
            <a:avLst/>
          </a:prstGeom>
          <a:noFill/>
        </p:spPr>
        <p:txBody>
          <a:bodyPr wrap="none" rtlCol="0">
            <a:spAutoFit/>
          </a:bodyPr>
          <a:lstStyle/>
          <a:p>
            <a:pPr>
              <a:defRPr/>
            </a:pPr>
            <a:r>
              <a:rPr lang="ru-RU" sz="1200"/>
              <a:t>рис.9</a:t>
            </a:r>
          </a:p>
        </p:txBody>
      </p:sp>
      <p:sp>
        <p:nvSpPr>
          <p:cNvPr id="31" name="TextBox 30"/>
          <p:cNvSpPr txBox="1"/>
          <p:nvPr/>
        </p:nvSpPr>
        <p:spPr bwMode="auto">
          <a:xfrm>
            <a:off x="2954711" y="4149079"/>
            <a:ext cx="609462" cy="276999"/>
          </a:xfrm>
          <a:prstGeom prst="rect">
            <a:avLst/>
          </a:prstGeom>
          <a:noFill/>
        </p:spPr>
        <p:txBody>
          <a:bodyPr wrap="none" rtlCol="0">
            <a:spAutoFit/>
          </a:bodyPr>
          <a:lstStyle/>
          <a:p>
            <a:pPr>
              <a:defRPr/>
            </a:pPr>
            <a:r>
              <a:rPr lang="ru-RU" sz="1200"/>
              <a:t>рис.10</a:t>
            </a:r>
          </a:p>
        </p:txBody>
      </p:sp>
      <p:sp>
        <p:nvSpPr>
          <p:cNvPr id="7" name="TextBox 6"/>
          <p:cNvSpPr txBox="1"/>
          <p:nvPr/>
        </p:nvSpPr>
        <p:spPr bwMode="auto">
          <a:xfrm>
            <a:off x="4067943" y="174079"/>
            <a:ext cx="4900143" cy="4206600"/>
          </a:xfrm>
          <a:prstGeom prst="rect">
            <a:avLst/>
          </a:prstGeom>
          <a:noFill/>
        </p:spPr>
        <p:txBody>
          <a:bodyPr wrap="square" rtlCol="0">
            <a:spAutoFit/>
          </a:bodyPr>
          <a:lstStyle/>
          <a:p>
            <a:pPr algn="just">
              <a:defRPr/>
            </a:pPr>
            <a:endParaRPr sz="1800"/>
          </a:p>
          <a:p>
            <a:pPr algn="just">
              <a:defRPr/>
            </a:pPr>
            <a:endParaRPr lang="ru-RU" sz="1800"/>
          </a:p>
          <a:p>
            <a:pPr algn="just">
              <a:defRPr/>
            </a:pPr>
            <a:endParaRPr lang="ru-RU" sz="1800"/>
          </a:p>
          <a:p>
            <a:pPr algn="just">
              <a:defRPr/>
            </a:pPr>
            <a:r>
              <a:rPr lang="ru-RU" sz="1800"/>
              <a:t>Предназначены для работы на начальных этапах занятий с детьми всех возрастов. Маленькие дети (3-4 года)и дети с пониженным мышечным тонусом работают </a:t>
            </a:r>
            <a:r>
              <a:rPr lang="ru-RU" sz="1800" i="1"/>
              <a:t>только </a:t>
            </a:r>
            <a:r>
              <a:rPr lang="ru-RU" sz="1800"/>
              <a:t>этими образцами. Начинать работу следует с обведения рисунка пальцем (кистью руки), а затем </a:t>
            </a:r>
            <a:r>
              <a:rPr lang="ru-RU" sz="1800" i="1"/>
              <a:t>постепенно</a:t>
            </a:r>
            <a:r>
              <a:rPr lang="ru-RU" sz="1800"/>
              <a:t> вводить другие упражнения по обводке контуров. Обводить рисунки можно как в вертикальной, так и горизонтальной плоскостях. Сначала предложите ребенку обводить       отдельные      части      рисунка</a:t>
            </a:r>
          </a:p>
        </p:txBody>
      </p:sp>
      <p:sp>
        <p:nvSpPr>
          <p:cNvPr id="9" name="Прямоугольник 8"/>
          <p:cNvSpPr/>
          <p:nvPr/>
        </p:nvSpPr>
        <p:spPr bwMode="auto">
          <a:xfrm>
            <a:off x="179510" y="4509119"/>
            <a:ext cx="8788936" cy="1463400"/>
          </a:xfrm>
          <a:prstGeom prst="rect">
            <a:avLst/>
          </a:prstGeom>
        </p:spPr>
        <p:txBody>
          <a:bodyPr wrap="square">
            <a:spAutoFit/>
          </a:bodyPr>
          <a:lstStyle/>
          <a:p>
            <a:pPr algn="just">
              <a:defRPr/>
            </a:pPr>
            <a:r>
              <a:rPr lang="ru-RU" sz="1800"/>
              <a:t>незаточенным концом карандаша. Следующий этап – катание маленькой машинки (фишки от настольно-печатной игры) по контурам горизонтально расположенных. После того, как ребенок научиться обводить весь контур, не останавливаясь, можно переходить к непосредственному копированию рисунка. На первых этапах – лишь отдельных частей образца, потом можно увеличить объем работы. </a:t>
            </a:r>
            <a:endParaRPr sz="1800"/>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slow" p14:dur="1600" advClick="1">
        <p:fade thruBlk="0"/>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tretch/>
        </a:blipFill>
        <a:effectLst/>
      </p:bgPr>
    </p:bg>
    <p:spTree>
      <p:nvGrpSpPr>
        <p:cNvPr id="1" name=""/>
        <p:cNvGrpSpPr/>
        <p:nvPr/>
      </p:nvGrpSpPr>
      <p:grpSpPr bwMode="auto">
        <a:xfrm>
          <a:off x="0" y="0"/>
          <a:ext cx="0" cy="0"/>
          <a:chOff x="0" y="0"/>
          <a:chExt cx="0" cy="0"/>
        </a:xfrm>
      </p:grpSpPr>
      <p:sp>
        <p:nvSpPr>
          <p:cNvPr id="2" name="TextBox 1"/>
          <p:cNvSpPr txBox="1"/>
          <p:nvPr/>
        </p:nvSpPr>
        <p:spPr bwMode="auto">
          <a:xfrm>
            <a:off x="3146895" y="188640"/>
            <a:ext cx="1586547" cy="366119"/>
          </a:xfrm>
          <a:prstGeom prst="rect">
            <a:avLst/>
          </a:prstGeom>
          <a:noFill/>
        </p:spPr>
        <p:txBody>
          <a:bodyPr wrap="none" rtlCol="0">
            <a:spAutoFit/>
          </a:bodyPr>
          <a:lstStyle/>
          <a:p>
            <a:pPr>
              <a:defRPr/>
            </a:pPr>
            <a:r>
              <a:rPr lang="ru-RU" sz="1800" b="1"/>
              <a:t>Рисунки 11-24</a:t>
            </a:r>
            <a:endParaRPr sz="1800" b="1"/>
          </a:p>
        </p:txBody>
      </p:sp>
      <p:pic>
        <p:nvPicPr>
          <p:cNvPr id="2050" name="Picture 2" descr="0_3f722_50d64774_XL"/>
          <p:cNvPicPr>
            <a:picLocks noChangeAspect="1" noChangeArrowheads="1"/>
          </p:cNvPicPr>
          <p:nvPr/>
        </p:nvPicPr>
        <p:blipFill>
          <a:blip r:embed="rId3"/>
          <a:stretch/>
        </p:blipFill>
        <p:spPr bwMode="auto">
          <a:xfrm rot="16199998" flipV="1">
            <a:off x="-22595" y="1088532"/>
            <a:ext cx="1078914" cy="818715"/>
          </a:xfrm>
          <a:prstGeom prst="rect">
            <a:avLst/>
          </a:prstGeom>
          <a:ln>
            <a:noFill/>
          </a:ln>
          <a:effectLst>
            <a:outerShdw blurRad="292100" dist="139700" dir="2700000" algn="tl" rotWithShape="0">
              <a:srgbClr val="333333">
                <a:alpha val="65000"/>
              </a:srgbClr>
            </a:outerShdw>
          </a:effectLst>
        </p:spPr>
      </p:pic>
      <p:pic>
        <p:nvPicPr>
          <p:cNvPr id="2051" name="Picture 3" descr="0_3f723_3490710_XL"/>
          <p:cNvPicPr>
            <a:picLocks noChangeAspect="1" noChangeArrowheads="1"/>
          </p:cNvPicPr>
          <p:nvPr/>
        </p:nvPicPr>
        <p:blipFill>
          <a:blip r:embed="rId4"/>
          <a:stretch/>
        </p:blipFill>
        <p:spPr bwMode="auto">
          <a:xfrm rot="16199998" flipV="1">
            <a:off x="840017" y="1097117"/>
            <a:ext cx="1072626" cy="807833"/>
          </a:xfrm>
          <a:prstGeom prst="rect">
            <a:avLst/>
          </a:prstGeom>
          <a:ln>
            <a:noFill/>
          </a:ln>
          <a:effectLst>
            <a:outerShdw blurRad="292100" dist="139700" dir="2700000" algn="tl" rotWithShape="0">
              <a:srgbClr val="333333">
                <a:alpha val="65000"/>
              </a:srgbClr>
            </a:outerShdw>
          </a:effectLst>
        </p:spPr>
      </p:pic>
      <p:pic>
        <p:nvPicPr>
          <p:cNvPr id="2052" name="Picture 4" descr="0_3f724_55a3cfef_XL"/>
          <p:cNvPicPr>
            <a:picLocks noChangeAspect="1" noChangeArrowheads="1"/>
          </p:cNvPicPr>
          <p:nvPr/>
        </p:nvPicPr>
        <p:blipFill>
          <a:blip r:embed="rId5"/>
          <a:stretch/>
        </p:blipFill>
        <p:spPr bwMode="auto">
          <a:xfrm rot="16199998" flipV="1">
            <a:off x="1701909" y="1092219"/>
            <a:ext cx="1078915" cy="811342"/>
          </a:xfrm>
          <a:prstGeom prst="rect">
            <a:avLst/>
          </a:prstGeom>
          <a:ln>
            <a:noFill/>
          </a:ln>
          <a:effectLst>
            <a:outerShdw blurRad="292100" dist="139700" dir="2700000" algn="tl" rotWithShape="0">
              <a:srgbClr val="333333">
                <a:alpha val="65000"/>
              </a:srgbClr>
            </a:outerShdw>
          </a:effectLst>
        </p:spPr>
      </p:pic>
      <p:pic>
        <p:nvPicPr>
          <p:cNvPr id="2053" name="Picture 5" descr="0_3f725_3f0926ef_XL"/>
          <p:cNvPicPr>
            <a:picLocks noChangeAspect="1" noChangeArrowheads="1"/>
          </p:cNvPicPr>
          <p:nvPr/>
        </p:nvPicPr>
        <p:blipFill>
          <a:blip r:embed="rId6"/>
          <a:stretch/>
        </p:blipFill>
        <p:spPr bwMode="auto">
          <a:xfrm rot="16199998" flipV="1">
            <a:off x="2570382" y="1092930"/>
            <a:ext cx="1073826" cy="815007"/>
          </a:xfrm>
          <a:prstGeom prst="rect">
            <a:avLst/>
          </a:prstGeom>
          <a:ln>
            <a:noFill/>
          </a:ln>
          <a:effectLst>
            <a:outerShdw blurRad="292100" dist="139700" dir="2700000" algn="tl" rotWithShape="0">
              <a:srgbClr val="333333">
                <a:alpha val="65000"/>
              </a:srgbClr>
            </a:outerShdw>
          </a:effectLst>
        </p:spPr>
      </p:pic>
      <p:pic>
        <p:nvPicPr>
          <p:cNvPr id="2054" name="Picture 6" descr="0_3f726_8d8128fe_XL"/>
          <p:cNvPicPr>
            <a:picLocks noChangeAspect="1" noChangeArrowheads="1"/>
          </p:cNvPicPr>
          <p:nvPr/>
        </p:nvPicPr>
        <p:blipFill>
          <a:blip r:embed="rId7"/>
          <a:stretch/>
        </p:blipFill>
        <p:spPr bwMode="auto">
          <a:xfrm rot="16199998" flipV="1">
            <a:off x="3473769" y="1088569"/>
            <a:ext cx="1072174" cy="825384"/>
          </a:xfrm>
          <a:prstGeom prst="rect">
            <a:avLst/>
          </a:prstGeom>
          <a:ln>
            <a:noFill/>
          </a:ln>
          <a:effectLst>
            <a:outerShdw blurRad="292100" dist="139700" dir="2700000" algn="tl" rotWithShape="0">
              <a:srgbClr val="333333">
                <a:alpha val="65000"/>
              </a:srgbClr>
            </a:outerShdw>
          </a:effectLst>
        </p:spPr>
      </p:pic>
      <p:pic>
        <p:nvPicPr>
          <p:cNvPr id="2055" name="Picture 7" descr="0_3f727_78689957_XL"/>
          <p:cNvPicPr>
            <a:picLocks noChangeAspect="1" noChangeArrowheads="1"/>
          </p:cNvPicPr>
          <p:nvPr/>
        </p:nvPicPr>
        <p:blipFill>
          <a:blip r:embed="rId8"/>
          <a:stretch/>
        </p:blipFill>
        <p:spPr bwMode="auto">
          <a:xfrm rot="16199998" flipV="1">
            <a:off x="4365599" y="1095177"/>
            <a:ext cx="1076562" cy="807778"/>
          </a:xfrm>
          <a:prstGeom prst="rect">
            <a:avLst/>
          </a:prstGeom>
          <a:ln>
            <a:noFill/>
          </a:ln>
          <a:effectLst>
            <a:outerShdw blurRad="292100" dist="139700" dir="2700000" algn="tl" rotWithShape="0">
              <a:srgbClr val="333333">
                <a:alpha val="65000"/>
              </a:srgbClr>
            </a:outerShdw>
          </a:effectLst>
        </p:spPr>
      </p:pic>
      <p:pic>
        <p:nvPicPr>
          <p:cNvPr id="2056" name="Picture 8" descr="0_3f728_f63cc137_XL"/>
          <p:cNvPicPr>
            <a:picLocks noChangeAspect="1" noChangeArrowheads="1"/>
          </p:cNvPicPr>
          <p:nvPr/>
        </p:nvPicPr>
        <p:blipFill>
          <a:blip r:embed="rId9"/>
          <a:stretch/>
        </p:blipFill>
        <p:spPr bwMode="auto">
          <a:xfrm rot="16199998" flipV="1">
            <a:off x="5233329" y="1091543"/>
            <a:ext cx="1076563" cy="815046"/>
          </a:xfrm>
          <a:prstGeom prst="rect">
            <a:avLst/>
          </a:prstGeom>
          <a:ln>
            <a:noFill/>
          </a:ln>
          <a:effectLst>
            <a:outerShdw blurRad="292100" dist="139700" dir="2700000" algn="tl" rotWithShape="0">
              <a:srgbClr val="333333">
                <a:alpha val="65000"/>
              </a:srgbClr>
            </a:outerShdw>
          </a:effectLst>
        </p:spPr>
      </p:pic>
      <p:pic>
        <p:nvPicPr>
          <p:cNvPr id="2057" name="Picture 9" descr="0_3f729_eef93f62_XL"/>
          <p:cNvPicPr>
            <a:picLocks noChangeAspect="1" noChangeArrowheads="1"/>
          </p:cNvPicPr>
          <p:nvPr/>
        </p:nvPicPr>
        <p:blipFill>
          <a:blip r:embed="rId10"/>
          <a:srcRect r="-1"/>
          <a:stretch/>
        </p:blipFill>
        <p:spPr bwMode="auto">
          <a:xfrm rot="16199998" flipV="1">
            <a:off x="6176945" y="1087968"/>
            <a:ext cx="1072628" cy="826134"/>
          </a:xfrm>
          <a:prstGeom prst="rect">
            <a:avLst/>
          </a:prstGeom>
          <a:ln>
            <a:noFill/>
          </a:ln>
          <a:effectLst>
            <a:outerShdw blurRad="292100" dist="139700" dir="2700000" algn="tl" rotWithShape="0">
              <a:srgbClr val="333333">
                <a:alpha val="65000"/>
              </a:srgbClr>
            </a:outerShdw>
          </a:effectLst>
        </p:spPr>
      </p:pic>
      <p:pic>
        <p:nvPicPr>
          <p:cNvPr id="2058" name="Picture 10" descr="0_3f72a_847a276d_XL"/>
          <p:cNvPicPr>
            <a:picLocks noChangeAspect="1" noChangeArrowheads="1"/>
          </p:cNvPicPr>
          <p:nvPr/>
        </p:nvPicPr>
        <p:blipFill>
          <a:blip r:embed="rId11"/>
          <a:stretch/>
        </p:blipFill>
        <p:spPr bwMode="auto">
          <a:xfrm rot="16199998">
            <a:off x="7103647" y="1093434"/>
            <a:ext cx="1076563" cy="811266"/>
          </a:xfrm>
          <a:prstGeom prst="rect">
            <a:avLst/>
          </a:prstGeom>
          <a:ln>
            <a:noFill/>
          </a:ln>
          <a:effectLst>
            <a:outerShdw blurRad="292100" dist="139700" dir="2700000" algn="tl" rotWithShape="0">
              <a:srgbClr val="333333">
                <a:alpha val="65000"/>
              </a:srgbClr>
            </a:outerShdw>
          </a:effectLst>
        </p:spPr>
      </p:pic>
      <p:pic>
        <p:nvPicPr>
          <p:cNvPr id="2059" name="Picture 11" descr="0_3f72b_59b98751_XL"/>
          <p:cNvPicPr>
            <a:picLocks noChangeAspect="1" noChangeArrowheads="1"/>
          </p:cNvPicPr>
          <p:nvPr/>
        </p:nvPicPr>
        <p:blipFill>
          <a:blip r:embed="rId12"/>
          <a:stretch/>
        </p:blipFill>
        <p:spPr bwMode="auto">
          <a:xfrm rot="16199998">
            <a:off x="8043488" y="1080671"/>
            <a:ext cx="1085590" cy="827766"/>
          </a:xfrm>
          <a:prstGeom prst="rect">
            <a:avLst/>
          </a:prstGeom>
          <a:ln>
            <a:noFill/>
          </a:ln>
          <a:effectLst>
            <a:outerShdw blurRad="292100" dist="139700" dir="2700000" algn="tl" rotWithShape="0">
              <a:srgbClr val="333333">
                <a:alpha val="65000"/>
              </a:srgbClr>
            </a:outerShdw>
          </a:effectLst>
        </p:spPr>
      </p:pic>
      <p:pic>
        <p:nvPicPr>
          <p:cNvPr id="2060" name="Picture 12" descr="0_3f72c_830ac0d9_XL"/>
          <p:cNvPicPr>
            <a:picLocks noChangeAspect="1" noChangeArrowheads="1"/>
          </p:cNvPicPr>
          <p:nvPr/>
        </p:nvPicPr>
        <p:blipFill>
          <a:blip r:embed="rId13"/>
          <a:stretch/>
        </p:blipFill>
        <p:spPr bwMode="auto">
          <a:xfrm>
            <a:off x="168783" y="2422904"/>
            <a:ext cx="1275491" cy="773485"/>
          </a:xfrm>
          <a:prstGeom prst="rect">
            <a:avLst/>
          </a:prstGeom>
          <a:ln>
            <a:noFill/>
          </a:ln>
          <a:effectLst>
            <a:outerShdw blurRad="292100" dist="139700" dir="2700000" algn="tl" rotWithShape="0">
              <a:srgbClr val="333333">
                <a:alpha val="65000"/>
              </a:srgbClr>
            </a:outerShdw>
          </a:effectLst>
        </p:spPr>
      </p:pic>
      <p:pic>
        <p:nvPicPr>
          <p:cNvPr id="2061" name="Picture 13" descr="0_3f72d_da8d5e0f_XL"/>
          <p:cNvPicPr>
            <a:picLocks noChangeAspect="1" noChangeArrowheads="1"/>
          </p:cNvPicPr>
          <p:nvPr/>
        </p:nvPicPr>
        <p:blipFill>
          <a:blip r:embed="rId14"/>
          <a:stretch/>
        </p:blipFill>
        <p:spPr bwMode="auto">
          <a:xfrm>
            <a:off x="167155" y="3500062"/>
            <a:ext cx="1277119" cy="843337"/>
          </a:xfrm>
          <a:prstGeom prst="rect">
            <a:avLst/>
          </a:prstGeom>
          <a:ln>
            <a:noFill/>
          </a:ln>
          <a:effectLst>
            <a:outerShdw blurRad="292100" dist="139700" dir="2700000" algn="tl" rotWithShape="0">
              <a:srgbClr val="333333">
                <a:alpha val="65000"/>
              </a:srgbClr>
            </a:outerShdw>
          </a:effectLst>
        </p:spPr>
      </p:pic>
      <p:pic>
        <p:nvPicPr>
          <p:cNvPr id="2062" name="Picture 14" descr="0_3f72e_2cf573a2_XL"/>
          <p:cNvPicPr>
            <a:picLocks noChangeAspect="1" noChangeArrowheads="1"/>
          </p:cNvPicPr>
          <p:nvPr/>
        </p:nvPicPr>
        <p:blipFill>
          <a:blip r:embed="rId15"/>
          <a:stretch/>
        </p:blipFill>
        <p:spPr bwMode="auto">
          <a:xfrm>
            <a:off x="176284" y="4581128"/>
            <a:ext cx="1267990" cy="806919"/>
          </a:xfrm>
          <a:prstGeom prst="rect">
            <a:avLst/>
          </a:prstGeom>
          <a:ln>
            <a:noFill/>
          </a:ln>
          <a:effectLst>
            <a:outerShdw blurRad="292100" dist="139700" dir="2700000" algn="tl" rotWithShape="0">
              <a:srgbClr val="333333">
                <a:alpha val="65000"/>
              </a:srgbClr>
            </a:outerShdw>
          </a:effectLst>
        </p:spPr>
      </p:pic>
      <p:pic>
        <p:nvPicPr>
          <p:cNvPr id="2063" name="Picture 15" descr="0_3f72f_7128c66f_XL"/>
          <p:cNvPicPr>
            <a:picLocks noChangeAspect="1" noChangeArrowheads="1"/>
          </p:cNvPicPr>
          <p:nvPr/>
        </p:nvPicPr>
        <p:blipFill>
          <a:blip r:embed="rId16"/>
          <a:stretch/>
        </p:blipFill>
        <p:spPr bwMode="auto">
          <a:xfrm>
            <a:off x="167155" y="5661248"/>
            <a:ext cx="1277119" cy="835805"/>
          </a:xfrm>
          <a:prstGeom prst="rect">
            <a:avLst/>
          </a:prstGeom>
          <a:ln>
            <a:noFill/>
          </a:ln>
          <a:effectLst>
            <a:outerShdw blurRad="292100" dist="139700" dir="2700000" algn="tl" rotWithShape="0">
              <a:srgbClr val="333333">
                <a:alpha val="65000"/>
              </a:srgbClr>
            </a:outerShdw>
          </a:effectLst>
        </p:spPr>
      </p:pic>
      <p:sp>
        <p:nvSpPr>
          <p:cNvPr id="17" name="TextBox 16"/>
          <p:cNvSpPr txBox="1"/>
          <p:nvPr/>
        </p:nvSpPr>
        <p:spPr bwMode="auto">
          <a:xfrm>
            <a:off x="6408528" y="2110318"/>
            <a:ext cx="609462" cy="276999"/>
          </a:xfrm>
          <a:prstGeom prst="rect">
            <a:avLst/>
          </a:prstGeom>
          <a:noFill/>
        </p:spPr>
        <p:txBody>
          <a:bodyPr wrap="none" rtlCol="0">
            <a:spAutoFit/>
          </a:bodyPr>
          <a:lstStyle/>
          <a:p>
            <a:pPr>
              <a:defRPr/>
            </a:pPr>
            <a:r>
              <a:rPr lang="ru-RU" sz="1200"/>
              <a:t>рис.18</a:t>
            </a:r>
          </a:p>
        </p:txBody>
      </p:sp>
      <p:sp>
        <p:nvSpPr>
          <p:cNvPr id="18" name="TextBox 17"/>
          <p:cNvSpPr txBox="1"/>
          <p:nvPr/>
        </p:nvSpPr>
        <p:spPr bwMode="auto">
          <a:xfrm>
            <a:off x="1040358" y="2110561"/>
            <a:ext cx="609462" cy="276999"/>
          </a:xfrm>
          <a:prstGeom prst="rect">
            <a:avLst/>
          </a:prstGeom>
          <a:noFill/>
        </p:spPr>
        <p:txBody>
          <a:bodyPr wrap="none" rtlCol="0">
            <a:spAutoFit/>
          </a:bodyPr>
          <a:lstStyle/>
          <a:p>
            <a:pPr>
              <a:defRPr/>
            </a:pPr>
            <a:r>
              <a:rPr lang="ru-RU" sz="1200"/>
              <a:t>рис.12</a:t>
            </a:r>
          </a:p>
        </p:txBody>
      </p:sp>
      <p:sp>
        <p:nvSpPr>
          <p:cNvPr id="19" name="TextBox 18"/>
          <p:cNvSpPr txBox="1"/>
          <p:nvPr/>
        </p:nvSpPr>
        <p:spPr bwMode="auto">
          <a:xfrm>
            <a:off x="534644" y="4311336"/>
            <a:ext cx="609462" cy="276999"/>
          </a:xfrm>
          <a:prstGeom prst="rect">
            <a:avLst/>
          </a:prstGeom>
          <a:noFill/>
        </p:spPr>
        <p:txBody>
          <a:bodyPr wrap="none" rtlCol="0">
            <a:spAutoFit/>
          </a:bodyPr>
          <a:lstStyle/>
          <a:p>
            <a:pPr>
              <a:defRPr/>
            </a:pPr>
            <a:r>
              <a:rPr lang="ru-RU" sz="1200"/>
              <a:t>рис.22</a:t>
            </a:r>
          </a:p>
        </p:txBody>
      </p:sp>
      <p:sp>
        <p:nvSpPr>
          <p:cNvPr id="20" name="TextBox 19"/>
          <p:cNvSpPr txBox="1"/>
          <p:nvPr/>
        </p:nvSpPr>
        <p:spPr bwMode="auto">
          <a:xfrm>
            <a:off x="1975908" y="2110319"/>
            <a:ext cx="609462" cy="276999"/>
          </a:xfrm>
          <a:prstGeom prst="rect">
            <a:avLst/>
          </a:prstGeom>
          <a:noFill/>
        </p:spPr>
        <p:txBody>
          <a:bodyPr wrap="none" rtlCol="0">
            <a:spAutoFit/>
          </a:bodyPr>
          <a:lstStyle/>
          <a:p>
            <a:pPr>
              <a:defRPr/>
            </a:pPr>
            <a:r>
              <a:rPr lang="ru-RU" sz="1200"/>
              <a:t>рис.13</a:t>
            </a:r>
          </a:p>
        </p:txBody>
      </p:sp>
      <p:sp>
        <p:nvSpPr>
          <p:cNvPr id="21" name="TextBox 20"/>
          <p:cNvSpPr txBox="1"/>
          <p:nvPr/>
        </p:nvSpPr>
        <p:spPr bwMode="auto">
          <a:xfrm>
            <a:off x="2841835" y="2101604"/>
            <a:ext cx="609462" cy="276999"/>
          </a:xfrm>
          <a:prstGeom prst="rect">
            <a:avLst/>
          </a:prstGeom>
          <a:noFill/>
        </p:spPr>
        <p:txBody>
          <a:bodyPr wrap="none" rtlCol="0">
            <a:spAutoFit/>
          </a:bodyPr>
          <a:lstStyle/>
          <a:p>
            <a:pPr>
              <a:defRPr/>
            </a:pPr>
            <a:r>
              <a:rPr lang="ru-RU" sz="1200"/>
              <a:t>рис.14</a:t>
            </a:r>
          </a:p>
        </p:txBody>
      </p:sp>
      <p:sp>
        <p:nvSpPr>
          <p:cNvPr id="22" name="TextBox 21"/>
          <p:cNvSpPr txBox="1"/>
          <p:nvPr/>
        </p:nvSpPr>
        <p:spPr bwMode="auto">
          <a:xfrm>
            <a:off x="3744397" y="2101604"/>
            <a:ext cx="609462" cy="276999"/>
          </a:xfrm>
          <a:prstGeom prst="rect">
            <a:avLst/>
          </a:prstGeom>
          <a:noFill/>
        </p:spPr>
        <p:txBody>
          <a:bodyPr wrap="none" rtlCol="0">
            <a:spAutoFit/>
          </a:bodyPr>
          <a:lstStyle/>
          <a:p>
            <a:pPr>
              <a:defRPr/>
            </a:pPr>
            <a:r>
              <a:rPr lang="ru-RU" sz="1200"/>
              <a:t>рис.15</a:t>
            </a:r>
          </a:p>
        </p:txBody>
      </p:sp>
      <p:sp>
        <p:nvSpPr>
          <p:cNvPr id="23" name="TextBox 22"/>
          <p:cNvSpPr txBox="1"/>
          <p:nvPr/>
        </p:nvSpPr>
        <p:spPr bwMode="auto">
          <a:xfrm>
            <a:off x="4638422" y="2097246"/>
            <a:ext cx="609462" cy="276999"/>
          </a:xfrm>
          <a:prstGeom prst="rect">
            <a:avLst/>
          </a:prstGeom>
          <a:noFill/>
        </p:spPr>
        <p:txBody>
          <a:bodyPr wrap="none" rtlCol="0">
            <a:spAutoFit/>
          </a:bodyPr>
          <a:lstStyle/>
          <a:p>
            <a:pPr>
              <a:defRPr/>
            </a:pPr>
            <a:r>
              <a:rPr lang="ru-RU" sz="1200"/>
              <a:t>рис.16</a:t>
            </a:r>
          </a:p>
        </p:txBody>
      </p:sp>
      <p:sp>
        <p:nvSpPr>
          <p:cNvPr id="24" name="TextBox 23"/>
          <p:cNvSpPr txBox="1"/>
          <p:nvPr/>
        </p:nvSpPr>
        <p:spPr bwMode="auto">
          <a:xfrm>
            <a:off x="5506151" y="2078793"/>
            <a:ext cx="609462" cy="276999"/>
          </a:xfrm>
          <a:prstGeom prst="rect">
            <a:avLst/>
          </a:prstGeom>
          <a:noFill/>
        </p:spPr>
        <p:txBody>
          <a:bodyPr wrap="none" rtlCol="0">
            <a:spAutoFit/>
          </a:bodyPr>
          <a:lstStyle/>
          <a:p>
            <a:pPr>
              <a:defRPr/>
            </a:pPr>
            <a:r>
              <a:rPr lang="ru-RU" sz="1200"/>
              <a:t>рис.17</a:t>
            </a:r>
          </a:p>
        </p:txBody>
      </p:sp>
      <p:sp>
        <p:nvSpPr>
          <p:cNvPr id="25" name="TextBox 24"/>
          <p:cNvSpPr txBox="1"/>
          <p:nvPr/>
        </p:nvSpPr>
        <p:spPr bwMode="auto">
          <a:xfrm>
            <a:off x="7376471" y="2115651"/>
            <a:ext cx="609462" cy="276999"/>
          </a:xfrm>
          <a:prstGeom prst="rect">
            <a:avLst/>
          </a:prstGeom>
          <a:noFill/>
        </p:spPr>
        <p:txBody>
          <a:bodyPr wrap="none" rtlCol="0">
            <a:spAutoFit/>
          </a:bodyPr>
          <a:lstStyle/>
          <a:p>
            <a:pPr>
              <a:defRPr/>
            </a:pPr>
            <a:r>
              <a:rPr lang="ru-RU" sz="1200"/>
              <a:t>рис.19</a:t>
            </a:r>
          </a:p>
        </p:txBody>
      </p:sp>
      <p:sp>
        <p:nvSpPr>
          <p:cNvPr id="26" name="TextBox 25"/>
          <p:cNvSpPr txBox="1"/>
          <p:nvPr/>
        </p:nvSpPr>
        <p:spPr bwMode="auto">
          <a:xfrm>
            <a:off x="8320825" y="2094740"/>
            <a:ext cx="609462" cy="276999"/>
          </a:xfrm>
          <a:prstGeom prst="rect">
            <a:avLst/>
          </a:prstGeom>
          <a:noFill/>
        </p:spPr>
        <p:txBody>
          <a:bodyPr wrap="none" rtlCol="0">
            <a:spAutoFit/>
          </a:bodyPr>
          <a:lstStyle/>
          <a:p>
            <a:pPr>
              <a:defRPr/>
            </a:pPr>
            <a:r>
              <a:rPr lang="ru-RU" sz="1200"/>
              <a:t>рис.20</a:t>
            </a:r>
          </a:p>
        </p:txBody>
      </p:sp>
      <p:sp>
        <p:nvSpPr>
          <p:cNvPr id="27" name="TextBox 26"/>
          <p:cNvSpPr txBox="1"/>
          <p:nvPr/>
        </p:nvSpPr>
        <p:spPr bwMode="auto">
          <a:xfrm>
            <a:off x="516862" y="3224499"/>
            <a:ext cx="609462" cy="276999"/>
          </a:xfrm>
          <a:prstGeom prst="rect">
            <a:avLst/>
          </a:prstGeom>
          <a:noFill/>
        </p:spPr>
        <p:txBody>
          <a:bodyPr wrap="none" rtlCol="0">
            <a:spAutoFit/>
          </a:bodyPr>
          <a:lstStyle/>
          <a:p>
            <a:pPr>
              <a:defRPr/>
            </a:pPr>
            <a:r>
              <a:rPr lang="ru-RU" sz="1200"/>
              <a:t>рис.21</a:t>
            </a:r>
          </a:p>
        </p:txBody>
      </p:sp>
      <p:sp>
        <p:nvSpPr>
          <p:cNvPr id="28" name="TextBox 27"/>
          <p:cNvSpPr txBox="1"/>
          <p:nvPr/>
        </p:nvSpPr>
        <p:spPr bwMode="auto">
          <a:xfrm>
            <a:off x="302394" y="2108715"/>
            <a:ext cx="609462" cy="276999"/>
          </a:xfrm>
          <a:prstGeom prst="rect">
            <a:avLst/>
          </a:prstGeom>
          <a:noFill/>
        </p:spPr>
        <p:txBody>
          <a:bodyPr wrap="none" rtlCol="0">
            <a:spAutoFit/>
          </a:bodyPr>
          <a:lstStyle/>
          <a:p>
            <a:pPr>
              <a:defRPr/>
            </a:pPr>
            <a:r>
              <a:rPr lang="ru-RU" sz="1200"/>
              <a:t>рис.11</a:t>
            </a:r>
          </a:p>
        </p:txBody>
      </p:sp>
      <p:sp>
        <p:nvSpPr>
          <p:cNvPr id="29" name="TextBox 28"/>
          <p:cNvSpPr txBox="1"/>
          <p:nvPr/>
        </p:nvSpPr>
        <p:spPr bwMode="auto">
          <a:xfrm>
            <a:off x="541070" y="5388047"/>
            <a:ext cx="609462" cy="276999"/>
          </a:xfrm>
          <a:prstGeom prst="rect">
            <a:avLst/>
          </a:prstGeom>
          <a:noFill/>
        </p:spPr>
        <p:txBody>
          <a:bodyPr wrap="none" rtlCol="0">
            <a:spAutoFit/>
          </a:bodyPr>
          <a:lstStyle/>
          <a:p>
            <a:pPr>
              <a:defRPr/>
            </a:pPr>
            <a:r>
              <a:rPr lang="ru-RU" sz="1200"/>
              <a:t>рис.23</a:t>
            </a:r>
          </a:p>
        </p:txBody>
      </p:sp>
      <p:sp>
        <p:nvSpPr>
          <p:cNvPr id="30" name="TextBox 29"/>
          <p:cNvSpPr txBox="1"/>
          <p:nvPr/>
        </p:nvSpPr>
        <p:spPr bwMode="auto">
          <a:xfrm>
            <a:off x="482764" y="6525344"/>
            <a:ext cx="609462" cy="276999"/>
          </a:xfrm>
          <a:prstGeom prst="rect">
            <a:avLst/>
          </a:prstGeom>
          <a:noFill/>
        </p:spPr>
        <p:txBody>
          <a:bodyPr wrap="none" rtlCol="0">
            <a:spAutoFit/>
          </a:bodyPr>
          <a:lstStyle/>
          <a:p>
            <a:pPr>
              <a:defRPr/>
            </a:pPr>
            <a:r>
              <a:rPr lang="ru-RU" sz="1200"/>
              <a:t>рис.24</a:t>
            </a:r>
          </a:p>
        </p:txBody>
      </p:sp>
      <p:sp>
        <p:nvSpPr>
          <p:cNvPr id="3" name="Прямоугольник 2"/>
          <p:cNvSpPr/>
          <p:nvPr/>
        </p:nvSpPr>
        <p:spPr bwMode="auto">
          <a:xfrm>
            <a:off x="1662557" y="2564903"/>
            <a:ext cx="7174251" cy="1737720"/>
          </a:xfrm>
          <a:prstGeom prst="rect">
            <a:avLst/>
          </a:prstGeom>
        </p:spPr>
        <p:txBody>
          <a:bodyPr wrap="square">
            <a:spAutoFit/>
          </a:bodyPr>
          <a:lstStyle/>
          <a:p>
            <a:pPr lvl="1" algn="l">
              <a:defRPr/>
            </a:pPr>
            <a:r>
              <a:rPr lang="ru-RU" sz="2600"/>
              <a:t>	</a:t>
            </a:r>
            <a:r>
              <a:rPr lang="ru-RU" sz="1800"/>
              <a:t>Предназначены для работы с детьми, начиная с 5 лет. Для работы с этой группой рисунков необходимо предложить ребенку предварительно скопировать предлагаемый образец и заполнить полученное изображение – раскрасить, заштриховать, нарисовать линии по внутреннему и внешнему контуру и заполнить</a:t>
            </a:r>
            <a:r>
              <a:rPr lang="ru-RU" sz="2600"/>
              <a:t> </a:t>
            </a:r>
            <a:r>
              <a:rPr lang="ru-RU" sz="1800"/>
              <a:t>эту линию.</a:t>
            </a:r>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slow" p14:dur="1600" advClick="1">
        <p:fade thruBlk="0"/>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tretch/>
        </a:blipFill>
        <a:effectLst/>
      </p:bgPr>
    </p:bg>
    <p:spTree>
      <p:nvGrpSpPr>
        <p:cNvPr id="1" name=""/>
        <p:cNvGrpSpPr/>
        <p:nvPr/>
      </p:nvGrpSpPr>
      <p:grpSpPr bwMode="auto">
        <a:xfrm>
          <a:off x="0" y="0"/>
          <a:ext cx="0" cy="0"/>
          <a:chOff x="0" y="0"/>
          <a:chExt cx="0" cy="0"/>
        </a:xfrm>
      </p:grpSpPr>
      <p:sp>
        <p:nvSpPr>
          <p:cNvPr id="2" name="TextBox 1"/>
          <p:cNvSpPr txBox="1"/>
          <p:nvPr/>
        </p:nvSpPr>
        <p:spPr bwMode="auto">
          <a:xfrm>
            <a:off x="3275856" y="178826"/>
            <a:ext cx="1586547" cy="366119"/>
          </a:xfrm>
          <a:prstGeom prst="rect">
            <a:avLst/>
          </a:prstGeom>
          <a:noFill/>
        </p:spPr>
        <p:txBody>
          <a:bodyPr wrap="none" rtlCol="0">
            <a:spAutoFit/>
          </a:bodyPr>
          <a:lstStyle/>
          <a:p>
            <a:pPr>
              <a:defRPr/>
            </a:pPr>
            <a:r>
              <a:rPr lang="ru-RU" sz="1800" b="1"/>
              <a:t>Рисунки 25-34</a:t>
            </a:r>
            <a:endParaRPr sz="1800" b="1"/>
          </a:p>
        </p:txBody>
      </p:sp>
      <p:pic>
        <p:nvPicPr>
          <p:cNvPr id="3074" name="Picture 2" descr="0_3f730_fcd6fb01_XL"/>
          <p:cNvPicPr>
            <a:picLocks noChangeAspect="1" noChangeArrowheads="1"/>
          </p:cNvPicPr>
          <p:nvPr/>
        </p:nvPicPr>
        <p:blipFill>
          <a:blip r:embed="rId3"/>
          <a:srcRect r="-1"/>
          <a:stretch/>
        </p:blipFill>
        <p:spPr bwMode="auto">
          <a:xfrm rot="16199998">
            <a:off x="105293" y="1011675"/>
            <a:ext cx="1144683" cy="859206"/>
          </a:xfrm>
          <a:prstGeom prst="rect">
            <a:avLst/>
          </a:prstGeom>
          <a:ln>
            <a:noFill/>
          </a:ln>
          <a:effectLst>
            <a:outerShdw blurRad="292100" dist="139700" dir="2700000" algn="tl" rotWithShape="0">
              <a:srgbClr val="333333">
                <a:alpha val="65000"/>
              </a:srgbClr>
            </a:outerShdw>
          </a:effectLst>
        </p:spPr>
      </p:pic>
      <p:pic>
        <p:nvPicPr>
          <p:cNvPr id="3075" name="Picture 3" descr="0_3f731_3bef314_XL"/>
          <p:cNvPicPr>
            <a:picLocks noChangeAspect="1" noChangeArrowheads="1"/>
          </p:cNvPicPr>
          <p:nvPr/>
        </p:nvPicPr>
        <p:blipFill>
          <a:blip r:embed="rId4"/>
          <a:stretch/>
        </p:blipFill>
        <p:spPr bwMode="auto">
          <a:xfrm rot="16199998">
            <a:off x="1059312" y="1002408"/>
            <a:ext cx="1145002" cy="871020"/>
          </a:xfrm>
          <a:prstGeom prst="rect">
            <a:avLst/>
          </a:prstGeom>
          <a:ln>
            <a:noFill/>
          </a:ln>
          <a:effectLst>
            <a:outerShdw blurRad="292100" dist="139700" dir="2700000" algn="tl" rotWithShape="0">
              <a:srgbClr val="333333">
                <a:alpha val="65000"/>
              </a:srgbClr>
            </a:outerShdw>
          </a:effectLst>
        </p:spPr>
      </p:pic>
      <p:pic>
        <p:nvPicPr>
          <p:cNvPr id="3076" name="Picture 4" descr="0_3f732_9df3eca6_XL"/>
          <p:cNvPicPr>
            <a:picLocks noChangeAspect="1" noChangeArrowheads="1"/>
          </p:cNvPicPr>
          <p:nvPr/>
        </p:nvPicPr>
        <p:blipFill>
          <a:blip r:embed="rId5"/>
          <a:stretch/>
        </p:blipFill>
        <p:spPr bwMode="auto">
          <a:xfrm rot="16199998">
            <a:off x="124271" y="2449507"/>
            <a:ext cx="1126191" cy="839743"/>
          </a:xfrm>
          <a:prstGeom prst="rect">
            <a:avLst/>
          </a:prstGeom>
          <a:ln>
            <a:noFill/>
          </a:ln>
          <a:effectLst>
            <a:outerShdw blurRad="292100" dist="139700" dir="2700000" algn="tl" rotWithShape="0">
              <a:srgbClr val="333333">
                <a:alpha val="65000"/>
              </a:srgbClr>
            </a:outerShdw>
          </a:effectLst>
        </p:spPr>
      </p:pic>
      <p:pic>
        <p:nvPicPr>
          <p:cNvPr id="3077" name="Picture 5" descr="0_3f733_c37bec6a_XL"/>
          <p:cNvPicPr>
            <a:picLocks noChangeAspect="1" noChangeArrowheads="1"/>
          </p:cNvPicPr>
          <p:nvPr/>
        </p:nvPicPr>
        <p:blipFill>
          <a:blip r:embed="rId6"/>
          <a:stretch/>
        </p:blipFill>
        <p:spPr bwMode="auto">
          <a:xfrm rot="16199998">
            <a:off x="1068716" y="2433870"/>
            <a:ext cx="1126193" cy="871019"/>
          </a:xfrm>
          <a:prstGeom prst="rect">
            <a:avLst/>
          </a:prstGeom>
          <a:ln>
            <a:noFill/>
          </a:ln>
          <a:effectLst>
            <a:outerShdw blurRad="292100" dist="139700" dir="2700000" algn="tl" rotWithShape="0">
              <a:srgbClr val="333333">
                <a:alpha val="65000"/>
              </a:srgbClr>
            </a:outerShdw>
          </a:effectLst>
        </p:spPr>
      </p:pic>
      <p:pic>
        <p:nvPicPr>
          <p:cNvPr id="3078" name="Picture 6" descr="0_3f734_41347d36_XL"/>
          <p:cNvPicPr>
            <a:picLocks noChangeAspect="1" noChangeArrowheads="1"/>
          </p:cNvPicPr>
          <p:nvPr/>
        </p:nvPicPr>
        <p:blipFill>
          <a:blip r:embed="rId7"/>
          <a:stretch/>
        </p:blipFill>
        <p:spPr bwMode="auto">
          <a:xfrm>
            <a:off x="247916" y="3709475"/>
            <a:ext cx="859322" cy="559692"/>
          </a:xfrm>
          <a:prstGeom prst="rect">
            <a:avLst/>
          </a:prstGeom>
          <a:ln>
            <a:noFill/>
          </a:ln>
          <a:effectLst>
            <a:outerShdw blurRad="292100" dist="139700" dir="2700000" algn="tl" rotWithShape="0">
              <a:srgbClr val="333333">
                <a:alpha val="65000"/>
              </a:srgbClr>
            </a:outerShdw>
          </a:effectLst>
        </p:spPr>
      </p:pic>
      <p:pic>
        <p:nvPicPr>
          <p:cNvPr id="3079" name="Picture 7" descr="0_3f735_9140f057_XL"/>
          <p:cNvPicPr>
            <a:picLocks noChangeAspect="1" noChangeArrowheads="1"/>
          </p:cNvPicPr>
          <p:nvPr/>
        </p:nvPicPr>
        <p:blipFill>
          <a:blip r:embed="rId8"/>
          <a:stretch/>
        </p:blipFill>
        <p:spPr bwMode="auto">
          <a:xfrm>
            <a:off x="1205121" y="3709475"/>
            <a:ext cx="853361" cy="559692"/>
          </a:xfrm>
          <a:prstGeom prst="rect">
            <a:avLst/>
          </a:prstGeom>
          <a:ln>
            <a:noFill/>
          </a:ln>
          <a:effectLst>
            <a:outerShdw blurRad="292100" dist="139700" dir="2700000" algn="tl" rotWithShape="0">
              <a:srgbClr val="333333">
                <a:alpha val="65000"/>
              </a:srgbClr>
            </a:outerShdw>
          </a:effectLst>
        </p:spPr>
      </p:pic>
      <p:pic>
        <p:nvPicPr>
          <p:cNvPr id="3080" name="Picture 8" descr="0_3f736_639856d6_XL"/>
          <p:cNvPicPr>
            <a:picLocks noChangeAspect="1" noChangeArrowheads="1"/>
          </p:cNvPicPr>
          <p:nvPr/>
        </p:nvPicPr>
        <p:blipFill>
          <a:blip r:embed="rId9"/>
          <a:stretch/>
        </p:blipFill>
        <p:spPr bwMode="auto">
          <a:xfrm>
            <a:off x="247916" y="4539051"/>
            <a:ext cx="859322" cy="455004"/>
          </a:xfrm>
          <a:prstGeom prst="rect">
            <a:avLst/>
          </a:prstGeom>
          <a:ln>
            <a:noFill/>
          </a:ln>
          <a:effectLst>
            <a:outerShdw blurRad="292100" dist="139700" dir="2700000" algn="tl" rotWithShape="0">
              <a:srgbClr val="333333">
                <a:alpha val="65000"/>
              </a:srgbClr>
            </a:outerShdw>
          </a:effectLst>
        </p:spPr>
      </p:pic>
      <p:pic>
        <p:nvPicPr>
          <p:cNvPr id="3081" name="Picture 9" descr="0_3f737_b1948ba4_XL"/>
          <p:cNvPicPr>
            <a:picLocks noChangeAspect="1" noChangeArrowheads="1"/>
          </p:cNvPicPr>
          <p:nvPr/>
        </p:nvPicPr>
        <p:blipFill>
          <a:blip r:embed="rId10"/>
          <a:stretch/>
        </p:blipFill>
        <p:spPr bwMode="auto">
          <a:xfrm>
            <a:off x="1196304" y="4539051"/>
            <a:ext cx="898313" cy="460874"/>
          </a:xfrm>
          <a:prstGeom prst="rect">
            <a:avLst/>
          </a:prstGeom>
          <a:ln>
            <a:noFill/>
          </a:ln>
          <a:effectLst>
            <a:outerShdw blurRad="292100" dist="139700" dir="2700000" algn="tl" rotWithShape="0">
              <a:srgbClr val="333333">
                <a:alpha val="65000"/>
              </a:srgbClr>
            </a:outerShdw>
          </a:effectLst>
        </p:spPr>
      </p:pic>
      <p:pic>
        <p:nvPicPr>
          <p:cNvPr id="3082" name="Picture 10" descr="0_3f738_5292ed4d_XL"/>
          <p:cNvPicPr>
            <a:picLocks noChangeAspect="1" noChangeArrowheads="1"/>
          </p:cNvPicPr>
          <p:nvPr/>
        </p:nvPicPr>
        <p:blipFill>
          <a:blip r:embed="rId11"/>
          <a:srcRect r="-1"/>
          <a:stretch/>
        </p:blipFill>
        <p:spPr bwMode="auto">
          <a:xfrm rot="16199998">
            <a:off x="123459" y="5357839"/>
            <a:ext cx="1154463" cy="866393"/>
          </a:xfrm>
          <a:prstGeom prst="rect">
            <a:avLst/>
          </a:prstGeom>
          <a:ln>
            <a:noFill/>
          </a:ln>
          <a:effectLst>
            <a:outerShdw blurRad="292100" dist="139700" dir="2700000" algn="tl" rotWithShape="0">
              <a:srgbClr val="333333">
                <a:alpha val="65000"/>
              </a:srgbClr>
            </a:outerShdw>
          </a:effectLst>
        </p:spPr>
      </p:pic>
      <p:pic>
        <p:nvPicPr>
          <p:cNvPr id="3083" name="Picture 11" descr="0_3f739_5f198e3b_XL"/>
          <p:cNvPicPr>
            <a:picLocks noChangeAspect="1" noChangeArrowheads="1"/>
          </p:cNvPicPr>
          <p:nvPr/>
        </p:nvPicPr>
        <p:blipFill>
          <a:blip r:embed="rId12"/>
          <a:stretch/>
        </p:blipFill>
        <p:spPr bwMode="auto">
          <a:xfrm rot="16199998">
            <a:off x="1124335" y="5352952"/>
            <a:ext cx="1169299" cy="891003"/>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bwMode="auto">
          <a:xfrm>
            <a:off x="1340730" y="4936803"/>
            <a:ext cx="609462" cy="276999"/>
          </a:xfrm>
          <a:prstGeom prst="rect">
            <a:avLst/>
          </a:prstGeom>
          <a:noFill/>
        </p:spPr>
        <p:txBody>
          <a:bodyPr wrap="none" rtlCol="0">
            <a:spAutoFit/>
          </a:bodyPr>
          <a:lstStyle/>
          <a:p>
            <a:pPr>
              <a:defRPr/>
            </a:pPr>
            <a:r>
              <a:rPr lang="ru-RU" sz="1200"/>
              <a:t>рис.32</a:t>
            </a:r>
          </a:p>
        </p:txBody>
      </p:sp>
      <p:sp>
        <p:nvSpPr>
          <p:cNvPr id="14" name="TextBox 13"/>
          <p:cNvSpPr txBox="1"/>
          <p:nvPr/>
        </p:nvSpPr>
        <p:spPr bwMode="auto">
          <a:xfrm>
            <a:off x="1349209" y="2002482"/>
            <a:ext cx="609462" cy="276999"/>
          </a:xfrm>
          <a:prstGeom prst="rect">
            <a:avLst/>
          </a:prstGeom>
          <a:noFill/>
        </p:spPr>
        <p:txBody>
          <a:bodyPr wrap="none" rtlCol="0">
            <a:spAutoFit/>
          </a:bodyPr>
          <a:lstStyle/>
          <a:p>
            <a:pPr>
              <a:defRPr/>
            </a:pPr>
            <a:r>
              <a:rPr lang="ru-RU" sz="1200"/>
              <a:t>рис.26</a:t>
            </a:r>
          </a:p>
        </p:txBody>
      </p:sp>
      <p:sp>
        <p:nvSpPr>
          <p:cNvPr id="15" name="TextBox 14"/>
          <p:cNvSpPr txBox="1"/>
          <p:nvPr/>
        </p:nvSpPr>
        <p:spPr bwMode="auto">
          <a:xfrm>
            <a:off x="395968" y="3432476"/>
            <a:ext cx="609462" cy="276999"/>
          </a:xfrm>
          <a:prstGeom prst="rect">
            <a:avLst/>
          </a:prstGeom>
          <a:noFill/>
        </p:spPr>
        <p:txBody>
          <a:bodyPr wrap="none" rtlCol="0">
            <a:spAutoFit/>
          </a:bodyPr>
          <a:lstStyle/>
          <a:p>
            <a:pPr>
              <a:defRPr/>
            </a:pPr>
            <a:r>
              <a:rPr lang="ru-RU" sz="1200"/>
              <a:t>рис.27</a:t>
            </a:r>
          </a:p>
        </p:txBody>
      </p:sp>
      <p:sp>
        <p:nvSpPr>
          <p:cNvPr id="16" name="TextBox 15"/>
          <p:cNvSpPr txBox="1"/>
          <p:nvPr/>
        </p:nvSpPr>
        <p:spPr bwMode="auto">
          <a:xfrm>
            <a:off x="1337705" y="3432475"/>
            <a:ext cx="609462" cy="276999"/>
          </a:xfrm>
          <a:prstGeom prst="rect">
            <a:avLst/>
          </a:prstGeom>
          <a:noFill/>
        </p:spPr>
        <p:txBody>
          <a:bodyPr wrap="none" rtlCol="0">
            <a:spAutoFit/>
          </a:bodyPr>
          <a:lstStyle/>
          <a:p>
            <a:pPr>
              <a:defRPr/>
            </a:pPr>
            <a:r>
              <a:rPr lang="ru-RU" sz="1200"/>
              <a:t>рис.28</a:t>
            </a:r>
          </a:p>
        </p:txBody>
      </p:sp>
      <p:sp>
        <p:nvSpPr>
          <p:cNvPr id="17" name="TextBox 16"/>
          <p:cNvSpPr txBox="1"/>
          <p:nvPr/>
        </p:nvSpPr>
        <p:spPr bwMode="auto">
          <a:xfrm>
            <a:off x="409851" y="4262052"/>
            <a:ext cx="609462" cy="276999"/>
          </a:xfrm>
          <a:prstGeom prst="rect">
            <a:avLst/>
          </a:prstGeom>
          <a:noFill/>
        </p:spPr>
        <p:txBody>
          <a:bodyPr wrap="none" rtlCol="0">
            <a:spAutoFit/>
          </a:bodyPr>
          <a:lstStyle/>
          <a:p>
            <a:pPr>
              <a:defRPr/>
            </a:pPr>
            <a:r>
              <a:rPr lang="ru-RU" sz="1200"/>
              <a:t>рис.29</a:t>
            </a:r>
          </a:p>
        </p:txBody>
      </p:sp>
      <p:sp>
        <p:nvSpPr>
          <p:cNvPr id="18" name="TextBox 17"/>
          <p:cNvSpPr txBox="1"/>
          <p:nvPr/>
        </p:nvSpPr>
        <p:spPr bwMode="auto">
          <a:xfrm>
            <a:off x="1337705" y="4262052"/>
            <a:ext cx="609462" cy="276999"/>
          </a:xfrm>
          <a:prstGeom prst="rect">
            <a:avLst/>
          </a:prstGeom>
          <a:noFill/>
        </p:spPr>
        <p:txBody>
          <a:bodyPr wrap="none" rtlCol="0">
            <a:spAutoFit/>
          </a:bodyPr>
          <a:lstStyle/>
          <a:p>
            <a:pPr>
              <a:defRPr/>
            </a:pPr>
            <a:r>
              <a:rPr lang="ru-RU" sz="1200"/>
              <a:t>рис.30</a:t>
            </a:r>
          </a:p>
        </p:txBody>
      </p:sp>
      <p:sp>
        <p:nvSpPr>
          <p:cNvPr id="19" name="TextBox 18"/>
          <p:cNvSpPr txBox="1"/>
          <p:nvPr/>
        </p:nvSpPr>
        <p:spPr bwMode="auto">
          <a:xfrm>
            <a:off x="421016" y="4936804"/>
            <a:ext cx="609462" cy="276999"/>
          </a:xfrm>
          <a:prstGeom prst="rect">
            <a:avLst/>
          </a:prstGeom>
          <a:noFill/>
        </p:spPr>
        <p:txBody>
          <a:bodyPr wrap="none" rtlCol="0">
            <a:spAutoFit/>
          </a:bodyPr>
          <a:lstStyle/>
          <a:p>
            <a:pPr>
              <a:defRPr/>
            </a:pPr>
            <a:r>
              <a:rPr lang="ru-RU" sz="1200"/>
              <a:t>рис.31</a:t>
            </a:r>
          </a:p>
        </p:txBody>
      </p:sp>
      <p:sp>
        <p:nvSpPr>
          <p:cNvPr id="20" name="TextBox 19"/>
          <p:cNvSpPr txBox="1"/>
          <p:nvPr/>
        </p:nvSpPr>
        <p:spPr bwMode="auto">
          <a:xfrm>
            <a:off x="409851" y="6368268"/>
            <a:ext cx="609462" cy="276999"/>
          </a:xfrm>
          <a:prstGeom prst="rect">
            <a:avLst/>
          </a:prstGeom>
          <a:noFill/>
        </p:spPr>
        <p:txBody>
          <a:bodyPr wrap="none" rtlCol="0">
            <a:spAutoFit/>
          </a:bodyPr>
          <a:lstStyle/>
          <a:p>
            <a:pPr>
              <a:defRPr/>
            </a:pPr>
            <a:r>
              <a:rPr lang="ru-RU" sz="1200"/>
              <a:t>рис.33</a:t>
            </a:r>
          </a:p>
        </p:txBody>
      </p:sp>
      <p:sp>
        <p:nvSpPr>
          <p:cNvPr id="21" name="TextBox 20"/>
          <p:cNvSpPr txBox="1"/>
          <p:nvPr/>
        </p:nvSpPr>
        <p:spPr bwMode="auto">
          <a:xfrm>
            <a:off x="437263" y="2010419"/>
            <a:ext cx="609462" cy="276999"/>
          </a:xfrm>
          <a:prstGeom prst="rect">
            <a:avLst/>
          </a:prstGeom>
          <a:noFill/>
        </p:spPr>
        <p:txBody>
          <a:bodyPr wrap="none" rtlCol="0">
            <a:spAutoFit/>
          </a:bodyPr>
          <a:lstStyle/>
          <a:p>
            <a:pPr>
              <a:defRPr/>
            </a:pPr>
            <a:r>
              <a:rPr lang="ru-RU" sz="1200"/>
              <a:t>рис.25</a:t>
            </a:r>
          </a:p>
        </p:txBody>
      </p:sp>
      <p:sp>
        <p:nvSpPr>
          <p:cNvPr id="22" name="TextBox 21"/>
          <p:cNvSpPr txBox="1"/>
          <p:nvPr/>
        </p:nvSpPr>
        <p:spPr bwMode="auto">
          <a:xfrm>
            <a:off x="1340730" y="6367501"/>
            <a:ext cx="609462" cy="276999"/>
          </a:xfrm>
          <a:prstGeom prst="rect">
            <a:avLst/>
          </a:prstGeom>
          <a:noFill/>
        </p:spPr>
        <p:txBody>
          <a:bodyPr wrap="none" rtlCol="0">
            <a:spAutoFit/>
          </a:bodyPr>
          <a:lstStyle/>
          <a:p>
            <a:pPr>
              <a:defRPr/>
            </a:pPr>
            <a:r>
              <a:rPr lang="ru-RU" sz="1200"/>
              <a:t>рис.34</a:t>
            </a:r>
          </a:p>
        </p:txBody>
      </p:sp>
      <p:sp>
        <p:nvSpPr>
          <p:cNvPr id="3" name="Прямоугольник 2"/>
          <p:cNvSpPr/>
          <p:nvPr/>
        </p:nvSpPr>
        <p:spPr bwMode="auto">
          <a:xfrm>
            <a:off x="2286000" y="889843"/>
            <a:ext cx="6390815" cy="3383640"/>
          </a:xfrm>
          <a:prstGeom prst="rect">
            <a:avLst/>
          </a:prstGeom>
        </p:spPr>
        <p:txBody>
          <a:bodyPr wrap="square">
            <a:spAutoFit/>
          </a:bodyPr>
          <a:lstStyle/>
          <a:p>
            <a:pPr algn="just">
              <a:defRPr/>
            </a:pPr>
            <a:r>
              <a:rPr lang="ru-RU" sz="2300"/>
              <a:t>	</a:t>
            </a:r>
            <a:r>
              <a:rPr lang="ru-RU" sz="1800"/>
              <a:t>Симметричные образцы предназначены в первую очередь для синхронизации работы обеих рук: ребенок выполняет упражнения непосредственно по образцам, без предварительного копирования. Ребенок действует двумя руками одновременно как в горизонтальном, так и вертикальном расположении рисунка. Выполнять упражнения по этим рисункам рекомендуется с детьми 5 – 6 летнего возраста: ребенок обводит пальцами, пальцами обеих рук (для контроля есть точки), затем можно обвести рисунок фишками. Копирование одновременно обеими руками не предусмотрено, но можно взять и скопировать рисунок в одном направлении для последующего его преображения. </a:t>
            </a:r>
            <a:endParaRPr sz="1800"/>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slow" p14:dur="1600" advClick="1">
        <p:fade thruBlk="0"/>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tretch/>
        </a:blipFill>
        <a:effectLst/>
      </p:bgPr>
    </p:bg>
    <p:spTree>
      <p:nvGrpSpPr>
        <p:cNvPr id="1" name=""/>
        <p:cNvGrpSpPr/>
        <p:nvPr/>
      </p:nvGrpSpPr>
      <p:grpSpPr bwMode="auto">
        <a:xfrm>
          <a:off x="0" y="0"/>
          <a:ext cx="0" cy="0"/>
          <a:chOff x="0" y="0"/>
          <a:chExt cx="0" cy="0"/>
        </a:xfrm>
      </p:grpSpPr>
      <p:sp>
        <p:nvSpPr>
          <p:cNvPr id="2" name="TextBox 1"/>
          <p:cNvSpPr txBox="1"/>
          <p:nvPr/>
        </p:nvSpPr>
        <p:spPr bwMode="auto">
          <a:xfrm>
            <a:off x="2809130" y="133547"/>
            <a:ext cx="2707269" cy="366119"/>
          </a:xfrm>
          <a:prstGeom prst="rect">
            <a:avLst/>
          </a:prstGeom>
          <a:noFill/>
        </p:spPr>
        <p:txBody>
          <a:bodyPr wrap="square" rtlCol="0">
            <a:spAutoFit/>
          </a:bodyPr>
          <a:lstStyle/>
          <a:p>
            <a:pPr>
              <a:defRPr/>
            </a:pPr>
            <a:r>
              <a:rPr lang="ru-RU" sz="1800" b="1"/>
              <a:t>Рисунки 35-46</a:t>
            </a:r>
            <a:endParaRPr lang="ru-RU" sz="3200" b="1"/>
          </a:p>
        </p:txBody>
      </p:sp>
      <p:pic>
        <p:nvPicPr>
          <p:cNvPr id="4098" name="Picture 2" descr="0_3f73a_50cf728a_XL"/>
          <p:cNvPicPr>
            <a:picLocks noChangeAspect="1" noChangeArrowheads="1"/>
          </p:cNvPicPr>
          <p:nvPr/>
        </p:nvPicPr>
        <p:blipFill>
          <a:blip r:embed="rId3"/>
          <a:stretch/>
        </p:blipFill>
        <p:spPr bwMode="auto">
          <a:xfrm>
            <a:off x="1705121" y="815486"/>
            <a:ext cx="1705894" cy="1049599"/>
          </a:xfrm>
          <a:prstGeom prst="rect">
            <a:avLst/>
          </a:prstGeom>
          <a:ln>
            <a:noFill/>
          </a:ln>
          <a:effectLst>
            <a:outerShdw blurRad="292100" dist="139700" dir="2700000" algn="tl" rotWithShape="0">
              <a:srgbClr val="333333">
                <a:alpha val="65000"/>
              </a:srgbClr>
            </a:outerShdw>
          </a:effectLst>
        </p:spPr>
      </p:pic>
      <p:pic>
        <p:nvPicPr>
          <p:cNvPr id="4099" name="Picture 3" descr="0_3f73a_50cf728a_XL"/>
          <p:cNvPicPr>
            <a:picLocks noChangeAspect="1" noChangeArrowheads="1"/>
          </p:cNvPicPr>
          <p:nvPr/>
        </p:nvPicPr>
        <p:blipFill>
          <a:blip r:embed="rId4"/>
          <a:stretch/>
        </p:blipFill>
        <p:spPr bwMode="auto">
          <a:xfrm>
            <a:off x="128150" y="815486"/>
            <a:ext cx="1444498" cy="1032367"/>
          </a:xfrm>
          <a:prstGeom prst="rect">
            <a:avLst/>
          </a:prstGeom>
          <a:ln>
            <a:noFill/>
          </a:ln>
          <a:effectLst>
            <a:outerShdw blurRad="292100" dist="139700" dir="2700000" algn="tl" rotWithShape="0">
              <a:srgbClr val="333333">
                <a:alpha val="65000"/>
              </a:srgbClr>
            </a:outerShdw>
          </a:effectLst>
        </p:spPr>
      </p:pic>
      <p:pic>
        <p:nvPicPr>
          <p:cNvPr id="4100" name="Picture 4" descr="0_3f73b_d35fe917_XL"/>
          <p:cNvPicPr>
            <a:picLocks noChangeAspect="1" noChangeArrowheads="1"/>
          </p:cNvPicPr>
          <p:nvPr/>
        </p:nvPicPr>
        <p:blipFill>
          <a:blip r:embed="rId5"/>
          <a:stretch/>
        </p:blipFill>
        <p:spPr bwMode="auto">
          <a:xfrm>
            <a:off x="113201" y="1988840"/>
            <a:ext cx="1628470" cy="2327755"/>
          </a:xfrm>
          <a:prstGeom prst="rect">
            <a:avLst/>
          </a:prstGeom>
          <a:ln>
            <a:noFill/>
          </a:ln>
          <a:effectLst>
            <a:outerShdw blurRad="292100" dist="139700" dir="2700000" algn="tl" rotWithShape="0">
              <a:srgbClr val="333333">
                <a:alpha val="65000"/>
              </a:srgbClr>
            </a:outerShdw>
          </a:effectLst>
        </p:spPr>
      </p:pic>
      <p:pic>
        <p:nvPicPr>
          <p:cNvPr id="4101" name="Picture 5" descr="0_3f73c_3c012da_XL"/>
          <p:cNvPicPr>
            <a:picLocks noChangeAspect="1" noChangeArrowheads="1"/>
          </p:cNvPicPr>
          <p:nvPr/>
        </p:nvPicPr>
        <p:blipFill>
          <a:blip r:embed="rId6"/>
          <a:stretch/>
        </p:blipFill>
        <p:spPr bwMode="auto">
          <a:xfrm>
            <a:off x="113201" y="4411870"/>
            <a:ext cx="3262866" cy="2318230"/>
          </a:xfrm>
          <a:prstGeom prst="rect">
            <a:avLst/>
          </a:prstGeom>
          <a:ln>
            <a:noFill/>
          </a:ln>
          <a:effectLst>
            <a:outerShdw blurRad="292100" dist="139700" dir="2700000" algn="tl" rotWithShape="0">
              <a:srgbClr val="333333">
                <a:alpha val="65000"/>
              </a:srgbClr>
            </a:outerShdw>
          </a:effectLst>
        </p:spPr>
      </p:pic>
      <p:pic>
        <p:nvPicPr>
          <p:cNvPr id="4102" name="Picture 6" descr="0_3f73d_f26e4467_XL"/>
          <p:cNvPicPr>
            <a:picLocks noChangeAspect="1" noChangeArrowheads="1"/>
          </p:cNvPicPr>
          <p:nvPr/>
        </p:nvPicPr>
        <p:blipFill>
          <a:blip r:embed="rId7"/>
          <a:stretch/>
        </p:blipFill>
        <p:spPr bwMode="auto">
          <a:xfrm rot="16199998">
            <a:off x="1452979" y="2361461"/>
            <a:ext cx="2307738" cy="1602597"/>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bwMode="auto">
          <a:xfrm>
            <a:off x="3707903" y="661172"/>
            <a:ext cx="5040919" cy="3109319"/>
          </a:xfrm>
          <a:prstGeom prst="rect">
            <a:avLst/>
          </a:prstGeom>
        </p:spPr>
        <p:txBody>
          <a:bodyPr wrap="square">
            <a:spAutoFit/>
          </a:bodyPr>
          <a:lstStyle/>
          <a:p>
            <a:pPr algn="just">
              <a:defRPr/>
            </a:pPr>
            <a:r>
              <a:rPr lang="ru-RU" sz="2400"/>
              <a:t>	</a:t>
            </a:r>
            <a:r>
              <a:rPr lang="ru-RU" sz="1800"/>
              <a:t>Образцы предназначены для работы с детьми 6 лет и старше. Упражнения заключаются в одновременном прорисовывании линии внутри полого контура обеими руками, но в разных направлениях (по стрелкам). Для контроля на отдельных симметричных участков рисунков отмечены точки, которые обе руки должны пройти одновременно. Рисунки не предназначены для копирования, однако при желании детей их можно скопировать любым их предложенных выше способов. </a:t>
            </a:r>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slow" p14:dur="1600" advClick="1">
        <p:fade thruBlk="0"/>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tretch/>
        </a:blipFill>
        <a:effectLst/>
      </p:bgPr>
    </p:bg>
    <p:spTree>
      <p:nvGrpSpPr>
        <p:cNvPr id="1" name=""/>
        <p:cNvGrpSpPr/>
        <p:nvPr/>
      </p:nvGrpSpPr>
      <p:grpSpPr bwMode="auto">
        <a:xfrm>
          <a:off x="0" y="0"/>
          <a:ext cx="0" cy="0"/>
          <a:chOff x="0" y="0"/>
          <a:chExt cx="0" cy="0"/>
        </a:xfrm>
      </p:grpSpPr>
      <p:sp>
        <p:nvSpPr>
          <p:cNvPr id="3" name="Объект 2"/>
          <p:cNvSpPr>
            <a:spLocks noGrp="1"/>
          </p:cNvSpPr>
          <p:nvPr>
            <p:ph idx="1"/>
          </p:nvPr>
        </p:nvSpPr>
        <p:spPr bwMode="auto">
          <a:xfrm>
            <a:off x="395536" y="476672"/>
            <a:ext cx="8003232" cy="3312367"/>
          </a:xfrm>
        </p:spPr>
        <p:txBody>
          <a:bodyPr>
            <a:noAutofit/>
          </a:bodyPr>
          <a:lstStyle/>
          <a:p>
            <a:pPr marL="0" indent="0" algn="ctr">
              <a:buNone/>
              <a:defRPr/>
            </a:pPr>
            <a:r>
              <a:rPr lang="ru-RU" sz="1800" b="1">
                <a:solidFill>
                  <a:schemeClr val="tx1"/>
                </a:solidFill>
              </a:rPr>
              <a:t>В ИТОГЕ - ОТЛИЧНЫЕ РЕЗУЛЬТАТЫ</a:t>
            </a:r>
            <a:endParaRPr/>
          </a:p>
          <a:p>
            <a:pPr marL="0" indent="0" algn="just">
              <a:buNone/>
              <a:defRPr/>
            </a:pPr>
            <a:r>
              <a:rPr lang="ru-RU" sz="600">
                <a:solidFill>
                  <a:schemeClr val="tx1"/>
                </a:solidFill>
              </a:rPr>
              <a:t/>
            </a:r>
            <a:br>
              <a:rPr lang="ru-RU" sz="600">
                <a:solidFill>
                  <a:schemeClr val="tx1"/>
                </a:solidFill>
              </a:rPr>
            </a:br>
            <a:r>
              <a:rPr lang="ru-RU" sz="600">
                <a:solidFill>
                  <a:schemeClr val="tx1"/>
                </a:solidFill>
              </a:rPr>
              <a:t>	</a:t>
            </a:r>
            <a:endParaRPr/>
          </a:p>
          <a:p>
            <a:pPr>
              <a:buNone/>
              <a:defRPr/>
            </a:pPr>
            <a:r>
              <a:rPr lang="ru-RU" sz="1800"/>
              <a:t>За период с 2023 года по 2024 год </a:t>
            </a:r>
            <a:endParaRPr/>
          </a:p>
          <a:p>
            <a:pPr>
              <a:buNone/>
              <a:defRPr/>
            </a:pPr>
            <a:r>
              <a:rPr lang="ru-RU" sz="1800"/>
              <a:t>По тесту «рисование фигуры человека» высокий уровень увеличился на 7,7%, низкий уменьшился на  38,5%.</a:t>
            </a:r>
            <a:endParaRPr/>
          </a:p>
          <a:p>
            <a:pPr>
              <a:buNone/>
              <a:defRPr/>
            </a:pPr>
            <a:r>
              <a:rPr lang="ru-RU" sz="1800"/>
              <a:t>По тесту «срисовывание группы точек» высокий уровень увеличился на 30,8 %, низкий уменьшился на 38,5%</a:t>
            </a:r>
            <a:endParaRPr/>
          </a:p>
          <a:p>
            <a:pPr>
              <a:buNone/>
              <a:defRPr/>
            </a:pPr>
            <a:r>
              <a:rPr lang="ru-RU" sz="1800"/>
              <a:t>По тесту «подражание письменным буквам» высокий уровень увеличился на 330,7%,низкий уменьшился на 61,5%</a:t>
            </a:r>
            <a:endParaRPr/>
          </a:p>
          <a:p>
            <a:pPr>
              <a:buNone/>
              <a:defRPr/>
            </a:pPr>
            <a:r>
              <a:rPr lang="ru-RU" sz="1800"/>
              <a:t>По методике «вырезание круга по контуру» оценка «отлично» увеличилась с 0 баллов до 3 баллов,  оценка «плохо» - с 3 баллов понизилась до 0 баллов. </a:t>
            </a:r>
            <a:endParaRPr/>
          </a:p>
          <a:p>
            <a:pPr marL="0" indent="0" algn="just">
              <a:buNone/>
              <a:defRPr/>
            </a:pPr>
            <a:endParaRPr lang="ru-RU" sz="600"/>
          </a:p>
          <a:p>
            <a:pPr marL="0" indent="0" algn="just">
              <a:buNone/>
              <a:defRPr/>
            </a:pPr>
            <a:endParaRPr lang="ru-RU" sz="600">
              <a:solidFill>
                <a:schemeClr val="tx1"/>
              </a:solidFill>
            </a:endParaRPr>
          </a:p>
          <a:p>
            <a:pPr marL="0" indent="0" algn="just">
              <a:buNone/>
              <a:defRPr/>
            </a:pPr>
            <a:r>
              <a:rPr lang="ru-RU" sz="1800">
                <a:solidFill>
                  <a:schemeClr val="tx1"/>
                </a:solidFill>
              </a:rPr>
              <a:t>Занятия по программе "Волшебные обводилки" способствуют </a:t>
            </a:r>
            <a:r>
              <a:rPr lang="ru-RU" sz="1800" b="1">
                <a:solidFill>
                  <a:schemeClr val="tx1"/>
                </a:solidFill>
              </a:rPr>
              <a:t>развитию пространственных представлений, внимания, памяти, волевой сферы.</a:t>
            </a:r>
            <a:r>
              <a:rPr lang="ru-RU" sz="1800">
                <a:solidFill>
                  <a:schemeClr val="tx1"/>
                </a:solidFill>
              </a:rPr>
              <a:t> </a:t>
            </a:r>
            <a:endParaRPr/>
          </a:p>
          <a:p>
            <a:pPr marL="0" indent="0" algn="just">
              <a:buNone/>
              <a:defRPr/>
            </a:pPr>
            <a:r>
              <a:rPr lang="ru-RU" sz="1800"/>
              <a:t>	</a:t>
            </a:r>
            <a:r>
              <a:rPr lang="ru-RU" sz="1800">
                <a:solidFill>
                  <a:schemeClr val="tx1"/>
                </a:solidFill>
              </a:rPr>
              <a:t>Все это создает предпосылки для успехов в дальнейшем обучении. </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slow" p14:dur="1600" advClick="1">
        <p:fade thruBlk="0"/>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tretch/>
        </a:blipFill>
        <a:effectLst/>
      </p:bgPr>
    </p:bg>
    <p:spTree>
      <p:nvGrpSpPr>
        <p:cNvPr id="1" name=""/>
        <p:cNvGrpSpPr/>
        <p:nvPr/>
      </p:nvGrpSpPr>
      <p:grpSpPr bwMode="auto">
        <a:xfrm>
          <a:off x="0" y="0"/>
          <a:ext cx="0" cy="0"/>
          <a:chOff x="0" y="0"/>
          <a:chExt cx="0" cy="0"/>
        </a:xfrm>
      </p:grpSpPr>
      <p:sp>
        <p:nvSpPr>
          <p:cNvPr id="3" name="Объект 2"/>
          <p:cNvSpPr>
            <a:spLocks noGrp="1"/>
          </p:cNvSpPr>
          <p:nvPr>
            <p:ph idx="1"/>
          </p:nvPr>
        </p:nvSpPr>
        <p:spPr bwMode="auto">
          <a:xfrm>
            <a:off x="323528" y="260648"/>
            <a:ext cx="8496944" cy="6192688"/>
          </a:xfrm>
        </p:spPr>
        <p:txBody>
          <a:bodyPr>
            <a:normAutofit/>
          </a:bodyPr>
          <a:lstStyle/>
          <a:p>
            <a:pPr marL="0" indent="0" algn="ctr">
              <a:buNone/>
              <a:defRPr/>
            </a:pPr>
            <a:r>
              <a:rPr lang="ru-RU" sz="3000">
                <a:solidFill>
                  <a:schemeClr val="tx1"/>
                </a:solidFill>
              </a:rPr>
              <a:t>	</a:t>
            </a:r>
            <a:endParaRPr lang="ru-RU" sz="1500" b="1"/>
          </a:p>
          <a:p>
            <a:pPr marL="0" indent="0" algn="ctr">
              <a:buNone/>
              <a:defRPr/>
            </a:pPr>
            <a:r>
              <a:rPr lang="ru-RU" sz="3000">
                <a:solidFill>
                  <a:schemeClr val="tx1"/>
                </a:solidFill>
              </a:rPr>
              <a:t>	</a:t>
            </a:r>
            <a:r>
              <a:rPr lang="ru-RU" sz="2800">
                <a:solidFill>
                  <a:schemeClr val="tx1"/>
                </a:solidFill>
              </a:rPr>
              <a:t>Вы когда-нибудь пробовали застегнуть пуговицы замерзшими пальцами? </a:t>
            </a:r>
            <a:endParaRPr sz="2800">
              <a:solidFill>
                <a:schemeClr val="tx1"/>
              </a:solidFill>
            </a:endParaRPr>
          </a:p>
          <a:p>
            <a:pPr marL="0" indent="0" algn="ctr">
              <a:buNone/>
              <a:defRPr/>
            </a:pPr>
            <a:r>
              <a:rPr lang="ru-RU" sz="2800">
                <a:solidFill>
                  <a:schemeClr val="tx1"/>
                </a:solidFill>
              </a:rPr>
              <a:t>Тогда вы понимаете, как важна </a:t>
            </a:r>
            <a:r>
              <a:rPr lang="ru-RU" sz="2800" b="1">
                <a:solidFill>
                  <a:schemeClr val="tx1"/>
                </a:solidFill>
              </a:rPr>
              <a:t>способность хорошо владеть руками.</a:t>
            </a:r>
            <a:r>
              <a:rPr lang="ru-RU" sz="2800">
                <a:solidFill>
                  <a:schemeClr val="tx1"/>
                </a:solidFill>
              </a:rPr>
              <a:t> </a:t>
            </a:r>
            <a:br>
              <a:rPr lang="ru-RU" sz="2800">
                <a:solidFill>
                  <a:schemeClr val="tx1"/>
                </a:solidFill>
              </a:rPr>
            </a:br>
            <a:r>
              <a:rPr lang="ru-RU" sz="2800">
                <a:solidFill>
                  <a:schemeClr val="tx1"/>
                </a:solidFill>
              </a:rPr>
              <a:t>	</a:t>
            </a:r>
            <a:endParaRPr sz="2800">
              <a:solidFill>
                <a:schemeClr val="tx1"/>
              </a:solidFill>
            </a:endParaRPr>
          </a:p>
          <a:p>
            <a:pPr marL="0" indent="0" algn="ctr">
              <a:buNone/>
              <a:defRPr/>
            </a:pPr>
            <a:r>
              <a:rPr lang="ru-RU" sz="2800">
                <a:solidFill>
                  <a:schemeClr val="tx1"/>
                </a:solidFill>
              </a:rPr>
              <a:t>Вы обращали внимание, как ребенок держит карандаш, </a:t>
            </a:r>
            <a:endParaRPr sz="2800">
              <a:solidFill>
                <a:schemeClr val="tx1"/>
              </a:solidFill>
            </a:endParaRPr>
          </a:p>
          <a:p>
            <a:pPr marL="0" indent="0" algn="ctr">
              <a:buNone/>
              <a:defRPr/>
            </a:pPr>
            <a:r>
              <a:rPr lang="ru-RU" sz="2800">
                <a:solidFill>
                  <a:schemeClr val="tx1"/>
                </a:solidFill>
              </a:rPr>
              <a:t>насколько ловко застегивает пуговицы? </a:t>
            </a:r>
            <a:endParaRPr sz="2800"/>
          </a:p>
          <a:p>
            <a:pPr algn="just">
              <a:defRPr/>
            </a:pPr>
            <a:endParaRPr sz="2800"/>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slow" p14:dur="1600" advClick="1">
        <p:fade thruBlk="0"/>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tretch/>
        </a:blipFill>
        <a:effectLst/>
      </p:bgPr>
    </p:bg>
    <p:spTree>
      <p:nvGrpSpPr>
        <p:cNvPr id="1" name=""/>
        <p:cNvGrpSpPr/>
        <p:nvPr/>
      </p:nvGrpSpPr>
      <p:grpSpPr bwMode="auto">
        <a:xfrm>
          <a:off x="0" y="0"/>
          <a:ext cx="0" cy="0"/>
          <a:chOff x="0" y="0"/>
          <a:chExt cx="0" cy="0"/>
        </a:xfrm>
      </p:grpSpPr>
      <p:sp>
        <p:nvSpPr>
          <p:cNvPr id="3" name="Объект 2"/>
          <p:cNvSpPr>
            <a:spLocks noGrp="1"/>
          </p:cNvSpPr>
          <p:nvPr>
            <p:ph idx="1"/>
          </p:nvPr>
        </p:nvSpPr>
        <p:spPr bwMode="auto">
          <a:xfrm>
            <a:off x="323528" y="260648"/>
            <a:ext cx="8496944" cy="6192688"/>
          </a:xfrm>
        </p:spPr>
        <p:txBody>
          <a:bodyPr>
            <a:normAutofit/>
          </a:bodyPr>
          <a:lstStyle/>
          <a:p>
            <a:pPr marL="0" indent="0" algn="ctr">
              <a:buNone/>
              <a:defRPr/>
            </a:pPr>
            <a:r>
              <a:rPr lang="ru-RU" sz="3000">
                <a:solidFill>
                  <a:schemeClr val="tx1"/>
                </a:solidFill>
              </a:rPr>
              <a:t>	</a:t>
            </a:r>
          </a:p>
          <a:p>
            <a:pPr marL="0" indent="0" algn="ctr">
              <a:buNone/>
              <a:defRPr/>
            </a:pPr>
            <a:r>
              <a:rPr lang="ru-RU" sz="2800"/>
              <a:t>У многих детей отмечается недостаточность двигательных навыков: скованность, плохая координация, неполный объем движений, нарушение их произвольности; недоразвитие мелкой моторики и зрительно-двигательной координации: неловкость, несогласованность движений рук.  </a:t>
            </a:r>
            <a:endParaRPr sz="2800"/>
          </a:p>
          <a:p>
            <a:pPr marL="0" indent="0" algn="ctr">
              <a:buNone/>
              <a:defRPr/>
            </a:pPr>
            <a:r>
              <a:rPr lang="ru-RU" sz="2800"/>
              <a:t>Нарушение моторики отрицательно сказываются на развитии познавательной деятельности ребенка. Несовершенство тонкой двигательной координации кистей и пальцев рук затрудняет овладение письмом и рядом других учебных и трудовых навыков. </a:t>
            </a:r>
            <a:endParaRPr sz="2800"/>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slow" p14:dur="1600" advClick="1">
        <p:fade thruBlk="0"/>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tretch/>
        </a:blipFill>
        <a:effectLst/>
      </p:bgPr>
    </p:bg>
    <p:spTree>
      <p:nvGrpSpPr>
        <p:cNvPr id="1" name=""/>
        <p:cNvGrpSpPr/>
        <p:nvPr/>
      </p:nvGrpSpPr>
      <p:grpSpPr bwMode="auto">
        <a:xfrm>
          <a:off x="0" y="0"/>
          <a:ext cx="0" cy="0"/>
          <a:chOff x="0" y="0"/>
          <a:chExt cx="0" cy="0"/>
        </a:xfrm>
      </p:grpSpPr>
      <p:sp>
        <p:nvSpPr>
          <p:cNvPr id="3" name="Объект 2"/>
          <p:cNvSpPr>
            <a:spLocks noGrp="1"/>
          </p:cNvSpPr>
          <p:nvPr>
            <p:ph idx="1"/>
          </p:nvPr>
        </p:nvSpPr>
        <p:spPr bwMode="auto">
          <a:xfrm>
            <a:off x="323528" y="260648"/>
            <a:ext cx="8496944" cy="6192688"/>
          </a:xfrm>
        </p:spPr>
        <p:txBody>
          <a:bodyPr vertOverflow="overflow" horzOverflow="overflow" vert="horz" wrap="square" lIns="91440" tIns="45720" rIns="91440" bIns="45720" numCol="1" spcCol="0" rtlCol="0" fromWordArt="0" anchor="t" anchorCtr="0" forceAA="0" compatLnSpc="0">
            <a:normAutofit/>
          </a:bodyPr>
          <a:lstStyle/>
          <a:p>
            <a:pPr marL="0" indent="0" algn="ctr">
              <a:buNone/>
              <a:defRPr/>
            </a:pPr>
            <a:r>
              <a:rPr lang="ru-RU" sz="3000">
                <a:solidFill>
                  <a:schemeClr val="tx1"/>
                </a:solidFill>
              </a:rPr>
              <a:t>	</a:t>
            </a:r>
          </a:p>
          <a:p>
            <a:pPr>
              <a:buNone/>
              <a:defRPr/>
            </a:pPr>
            <a:r>
              <a:rPr lang="ru-RU" sz="2800"/>
              <a:t>   </a:t>
            </a:r>
            <a:r>
              <a:rPr lang="ru-RU" sz="1800"/>
              <a:t> Методика </a:t>
            </a:r>
            <a:r>
              <a:rPr lang="ru-RU" sz="1800" b="1"/>
              <a:t>«Волшебные обводилки» (авторы Г.М.Зегебарт, О.С.Ильичева) </a:t>
            </a:r>
            <a:r>
              <a:rPr lang="ru-RU" sz="1800"/>
              <a:t>дает возможность с помощью специальных упражнений развивать графомоторные навыки, навыки тонкой моторики рук.</a:t>
            </a:r>
            <a:endParaRPr sz="1800"/>
          </a:p>
          <a:p>
            <a:pPr>
              <a:buNone/>
              <a:defRPr/>
            </a:pPr>
            <a:r>
              <a:rPr lang="ru-RU" sz="1800"/>
              <a:t>    Это облегчает процесс овладения навыками не только рисования, но и письма и чтения и служит профилактикой дислексии и дисграфии. </a:t>
            </a:r>
            <a:endParaRPr sz="1800"/>
          </a:p>
          <a:p>
            <a:pPr>
              <a:buNone/>
              <a:defRPr/>
            </a:pPr>
            <a:r>
              <a:rPr lang="ru-RU" sz="1800"/>
              <a:t>    В основе методики – «Гимнастика для мозга», упражнения в которых направлены на одновременные, но разнотипные движения рук. Именно они формируют высокий уровень саморегуляции ребенка и создают и развивают иные связи в коре головного мозга.</a:t>
            </a:r>
            <a:endParaRPr sz="1800"/>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slow" p14:dur="1600" advClick="1">
        <p:fade thruBlk="0"/>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tretch/>
        </a:blipFill>
        <a:effectLst/>
      </p:bgPr>
    </p:bg>
    <p:spTree>
      <p:nvGrpSpPr>
        <p:cNvPr id="1" name=""/>
        <p:cNvGrpSpPr/>
        <p:nvPr/>
      </p:nvGrpSpPr>
      <p:grpSpPr bwMode="auto">
        <a:xfrm>
          <a:off x="0" y="0"/>
          <a:ext cx="0" cy="0"/>
          <a:chOff x="0" y="0"/>
          <a:chExt cx="0" cy="0"/>
        </a:xfrm>
      </p:grpSpPr>
      <p:sp>
        <p:nvSpPr>
          <p:cNvPr id="3" name="Объект 2"/>
          <p:cNvSpPr>
            <a:spLocks noGrp="1"/>
          </p:cNvSpPr>
          <p:nvPr>
            <p:ph idx="1"/>
          </p:nvPr>
        </p:nvSpPr>
        <p:spPr bwMode="auto">
          <a:xfrm>
            <a:off x="428596" y="357166"/>
            <a:ext cx="8229600" cy="5112568"/>
          </a:xfrm>
        </p:spPr>
        <p:txBody>
          <a:bodyPr>
            <a:normAutofit/>
          </a:bodyPr>
          <a:lstStyle/>
          <a:p>
            <a:pPr marL="0" indent="0" algn="just">
              <a:buNone/>
              <a:defRPr/>
            </a:pPr>
            <a:r>
              <a:rPr lang="ru-RU" sz="2300" b="1"/>
              <a:t>	</a:t>
            </a:r>
            <a:r>
              <a:rPr lang="ru-RU" sz="1800"/>
              <a:t>Основная цель – сформировать у детей предпосылки, необходимые для осуществления любой и особенно учебной деятельности, которая требует развития двигательной сферы (крупных и мелких движений), развития внимания, памяти, пространственного восприятия, речи и мышления, волевых усилий. Кроме того, важны и навыки планирования и самоконтроля. Все эти и иные психофизиологические качества могут быть в значительной мере улучшены при систематической и целенаправленной работе  с ребенком по данной теме.</a:t>
            </a:r>
            <a:endParaRPr sz="1800"/>
          </a:p>
        </p:txBody>
      </p:sp>
      <p:pic>
        <p:nvPicPr>
          <p:cNvPr id="2" name="Рисунок 1"/>
          <p:cNvPicPr>
            <a:picLocks noChangeAspect="1"/>
          </p:cNvPicPr>
          <p:nvPr/>
        </p:nvPicPr>
        <p:blipFill>
          <a:blip r:embed="rId3"/>
          <a:stretch/>
        </p:blipFill>
        <p:spPr bwMode="auto">
          <a:xfrm>
            <a:off x="5364088" y="4962094"/>
            <a:ext cx="1426973" cy="1828800"/>
          </a:xfrm>
          <a:prstGeom prst="rect">
            <a:avLst/>
          </a:prstGeom>
          <a:ln>
            <a:noFill/>
          </a:ln>
          <a:effectLst>
            <a:softEdge rad="112500"/>
          </a:effectLst>
        </p:spPr>
      </p:pic>
      <p:pic>
        <p:nvPicPr>
          <p:cNvPr id="4" name="Рисунок 3"/>
          <p:cNvPicPr>
            <a:picLocks noChangeAspect="1"/>
          </p:cNvPicPr>
          <p:nvPr/>
        </p:nvPicPr>
        <p:blipFill>
          <a:blip r:embed="rId4"/>
          <a:stretch/>
        </p:blipFill>
        <p:spPr bwMode="auto">
          <a:xfrm>
            <a:off x="1907704" y="5155378"/>
            <a:ext cx="1673203" cy="1561656"/>
          </a:xfrm>
          <a:prstGeom prst="rect">
            <a:avLst/>
          </a:prstGeom>
          <a:ln>
            <a:noFill/>
          </a:ln>
          <a:effectLst>
            <a:softEdge rad="112500"/>
          </a:effectLst>
        </p:spPr>
      </p:pic>
      <p:pic>
        <p:nvPicPr>
          <p:cNvPr id="5" name="Рисунок 4"/>
          <p:cNvPicPr>
            <a:picLocks noChangeAspect="1"/>
          </p:cNvPicPr>
          <p:nvPr/>
        </p:nvPicPr>
        <p:blipFill>
          <a:blip r:embed="rId5"/>
          <a:stretch/>
        </p:blipFill>
        <p:spPr bwMode="auto">
          <a:xfrm>
            <a:off x="3779912" y="3743461"/>
            <a:ext cx="1369367" cy="1819350"/>
          </a:xfrm>
          <a:prstGeom prst="rect">
            <a:avLst/>
          </a:prstGeom>
          <a:ln>
            <a:noFill/>
          </a:ln>
          <a:effectLst>
            <a:softEdge rad="112500"/>
          </a:effectLst>
        </p:spPr>
      </p:pic>
      <p:pic>
        <p:nvPicPr>
          <p:cNvPr id="6" name="Рисунок 5"/>
          <p:cNvPicPr>
            <a:picLocks noChangeAspect="1"/>
          </p:cNvPicPr>
          <p:nvPr/>
        </p:nvPicPr>
        <p:blipFill>
          <a:blip r:embed="rId6"/>
          <a:stretch/>
        </p:blipFill>
        <p:spPr bwMode="auto">
          <a:xfrm>
            <a:off x="178755" y="3861048"/>
            <a:ext cx="1697331" cy="1584175"/>
          </a:xfrm>
          <a:prstGeom prst="rect">
            <a:avLst/>
          </a:prstGeom>
          <a:ln>
            <a:noFill/>
          </a:ln>
          <a:effectLst>
            <a:softEdge rad="112500"/>
          </a:effectLst>
        </p:spPr>
      </p:pic>
      <p:pic>
        <p:nvPicPr>
          <p:cNvPr id="7" name="Рисунок 6"/>
          <p:cNvPicPr>
            <a:picLocks noChangeAspect="1"/>
          </p:cNvPicPr>
          <p:nvPr/>
        </p:nvPicPr>
        <p:blipFill>
          <a:blip r:embed="rId7"/>
          <a:stretch/>
        </p:blipFill>
        <p:spPr bwMode="auto">
          <a:xfrm>
            <a:off x="6876256" y="3652660"/>
            <a:ext cx="2122888" cy="1502718"/>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slow" p14:dur="1600" advClick="1">
        <p:fade thruBlk="0"/>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tretch/>
        </a:blipFill>
        <a:effectLst/>
      </p:bgPr>
    </p:bg>
    <p:spTree>
      <p:nvGrpSpPr>
        <p:cNvPr id="1" name=""/>
        <p:cNvGrpSpPr/>
        <p:nvPr/>
      </p:nvGrpSpPr>
      <p:grpSpPr bwMode="auto">
        <a:xfrm>
          <a:off x="0" y="0"/>
          <a:ext cx="0" cy="0"/>
          <a:chOff x="0" y="0"/>
          <a:chExt cx="0" cy="0"/>
        </a:xfrm>
      </p:grpSpPr>
      <p:pic>
        <p:nvPicPr>
          <p:cNvPr id="4" name="Picture 2" descr="C:\Users\user\Desktop\20220322_093205.jpg"/>
          <p:cNvPicPr>
            <a:picLocks noChangeAspect="1" noChangeArrowheads="1"/>
          </p:cNvPicPr>
          <p:nvPr/>
        </p:nvPicPr>
        <p:blipFill>
          <a:blip r:embed="rId3"/>
          <a:srcRect l="19260" r="14206" b="2751"/>
          <a:stretch/>
        </p:blipFill>
        <p:spPr bwMode="auto">
          <a:xfrm>
            <a:off x="4929190" y="857232"/>
            <a:ext cx="2357454" cy="1675033"/>
          </a:xfrm>
          <a:prstGeom prst="rect">
            <a:avLst/>
          </a:prstGeom>
          <a:noFill/>
        </p:spPr>
      </p:pic>
      <p:sp>
        <p:nvSpPr>
          <p:cNvPr id="3" name="Объект 2"/>
          <p:cNvSpPr>
            <a:spLocks noGrp="1"/>
          </p:cNvSpPr>
          <p:nvPr>
            <p:ph idx="1"/>
          </p:nvPr>
        </p:nvSpPr>
        <p:spPr bwMode="auto">
          <a:xfrm>
            <a:off x="323528" y="44624"/>
            <a:ext cx="8496944" cy="6313334"/>
          </a:xfrm>
        </p:spPr>
        <p:txBody>
          <a:bodyPr>
            <a:normAutofit/>
          </a:bodyPr>
          <a:lstStyle/>
          <a:p>
            <a:pPr marL="0" indent="0" algn="just">
              <a:buNone/>
              <a:defRPr/>
            </a:pPr>
            <a:r>
              <a:rPr lang="ru-RU" sz="3000" b="1">
                <a:solidFill>
                  <a:schemeClr val="tx1"/>
                </a:solidFill>
              </a:rPr>
              <a:t>	</a:t>
            </a:r>
            <a:r>
              <a:rPr lang="ru-RU" sz="1800" b="1">
                <a:solidFill>
                  <a:schemeClr val="tx1"/>
                </a:solidFill>
              </a:rPr>
              <a:t>Алгоритм занятия:</a:t>
            </a:r>
            <a:endParaRPr sz="1800"/>
          </a:p>
          <a:p>
            <a:pPr marL="0" indent="0" algn="just">
              <a:buNone/>
              <a:defRPr/>
            </a:pPr>
            <a:r>
              <a:rPr lang="ru-RU" sz="1800" b="1"/>
              <a:t>1. Приветствия для поднятия настроения</a:t>
            </a:r>
            <a:endParaRPr sz="1800" b="1"/>
          </a:p>
          <a:p>
            <a:pPr marL="0" indent="0" algn="just">
              <a:buNone/>
              <a:defRPr/>
            </a:pPr>
            <a:endParaRPr sz="1800" b="1"/>
          </a:p>
          <a:p>
            <a:pPr marL="0" indent="0" algn="just">
              <a:buNone/>
              <a:defRPr/>
            </a:pPr>
            <a:endParaRPr lang="ru-RU" sz="3000" b="1"/>
          </a:p>
          <a:p>
            <a:pPr marL="514350" indent="-514350" algn="just">
              <a:buAutoNum type="arabicPeriod" startAt="2"/>
              <a:defRPr/>
            </a:pPr>
            <a:endParaRPr sz="1800"/>
          </a:p>
          <a:p>
            <a:pPr marL="0" indent="0" algn="just">
              <a:buFont typeface="Arial"/>
              <a:buNone/>
              <a:defRPr/>
            </a:pPr>
            <a:endParaRPr lang="ru-RU" sz="1800"/>
          </a:p>
          <a:p>
            <a:pPr marL="514350" indent="-514350" algn="just">
              <a:buAutoNum type="arabicPeriod" startAt="2"/>
              <a:defRPr/>
            </a:pPr>
            <a:endParaRPr lang="ru-RU" sz="1800"/>
          </a:p>
          <a:p>
            <a:pPr marL="514350" indent="-514350" algn="just">
              <a:buAutoNum type="arabicPeriod" startAt="2"/>
              <a:defRPr/>
            </a:pPr>
            <a:endParaRPr lang="ru-RU" sz="1800"/>
          </a:p>
          <a:p>
            <a:pPr marL="0" indent="0" algn="just">
              <a:buFont typeface="Arial"/>
              <a:buNone/>
              <a:defRPr/>
            </a:pPr>
            <a:r>
              <a:rPr lang="ru-RU" sz="1800" b="1"/>
              <a:t> </a:t>
            </a:r>
          </a:p>
          <a:p>
            <a:pPr marL="514350" indent="-514350" algn="just">
              <a:buAutoNum type="arabicPeriod" startAt="2"/>
              <a:defRPr/>
            </a:pPr>
            <a:r>
              <a:rPr lang="ru-RU" sz="1800" b="1"/>
              <a:t>Разминка </a:t>
            </a:r>
            <a:r>
              <a:rPr lang="ru-RU" sz="1800"/>
              <a:t>(дыхательные упражнения  в сочетании с различными движениями тела на растяжку мышц) </a:t>
            </a:r>
          </a:p>
          <a:p>
            <a:pPr marL="514350" indent="-514350" algn="just">
              <a:buNone/>
              <a:defRPr/>
            </a:pPr>
            <a:r>
              <a:rPr lang="ru-RU" sz="1800" b="1"/>
              <a:t>      - Ритмирование </a:t>
            </a:r>
            <a:r>
              <a:rPr lang="ru-RU" sz="1800"/>
              <a:t>(перекрестные и односторонние движения, сопровождающиеся звуками, хлопками) </a:t>
            </a:r>
            <a:endParaRPr sz="1800" b="1"/>
          </a:p>
          <a:p>
            <a:pPr marL="0" indent="0" algn="just">
              <a:buNone/>
              <a:defRPr/>
            </a:pPr>
            <a:endParaRPr lang="ru-RU" sz="3000" b="1"/>
          </a:p>
          <a:p>
            <a:pPr marL="0" indent="0" algn="just">
              <a:buNone/>
              <a:defRPr/>
            </a:pPr>
            <a:endParaRPr lang="ru-RU" sz="3000" b="1"/>
          </a:p>
          <a:p>
            <a:pPr marL="0" indent="0" algn="just">
              <a:buNone/>
              <a:defRPr/>
            </a:pPr>
            <a:endParaRPr lang="ru-RU" sz="3000"/>
          </a:p>
        </p:txBody>
      </p:sp>
      <p:pic>
        <p:nvPicPr>
          <p:cNvPr id="5" name="Picture 5" descr="C:\Users\user\Desktop\20220322_093335.jpg"/>
          <p:cNvPicPr>
            <a:picLocks noChangeAspect="1" noChangeArrowheads="1"/>
          </p:cNvPicPr>
          <p:nvPr/>
        </p:nvPicPr>
        <p:blipFill>
          <a:blip r:embed="rId4"/>
          <a:srcRect l="13846" r="9998"/>
          <a:stretch/>
        </p:blipFill>
        <p:spPr bwMode="auto">
          <a:xfrm>
            <a:off x="3176578" y="3805245"/>
            <a:ext cx="2357454" cy="1505246"/>
          </a:xfrm>
          <a:prstGeom prst="rect">
            <a:avLst/>
          </a:prstGeom>
          <a:noFill/>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slow" p14:dur="1600" advClick="1">
        <p:fade thruBlk="0"/>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tretch/>
        </a:blipFill>
        <a:effectLst/>
      </p:bgPr>
    </p:bg>
    <p:spTree>
      <p:nvGrpSpPr>
        <p:cNvPr id="1" name=""/>
        <p:cNvGrpSpPr/>
        <p:nvPr/>
      </p:nvGrpSpPr>
      <p:grpSpPr bwMode="auto">
        <a:xfrm>
          <a:off x="0" y="0"/>
          <a:ext cx="0" cy="0"/>
          <a:chOff x="0" y="0"/>
          <a:chExt cx="0" cy="0"/>
        </a:xfrm>
      </p:grpSpPr>
      <p:pic>
        <p:nvPicPr>
          <p:cNvPr id="9" name="Picture 2" descr="C:\Users\1\Desktop\DSC00679.JPG"/>
          <p:cNvPicPr>
            <a:picLocks noChangeAspect="1" noChangeArrowheads="1"/>
          </p:cNvPicPr>
          <p:nvPr/>
        </p:nvPicPr>
        <p:blipFill>
          <a:blip r:embed="rId3"/>
          <a:stretch/>
        </p:blipFill>
        <p:spPr bwMode="auto">
          <a:xfrm>
            <a:off x="5214942" y="285728"/>
            <a:ext cx="2040670" cy="2191544"/>
          </a:xfrm>
          <a:prstGeom prst="rect">
            <a:avLst/>
          </a:prstGeom>
          <a:noFill/>
        </p:spPr>
      </p:pic>
      <p:pic>
        <p:nvPicPr>
          <p:cNvPr id="10" name="Picture 3" descr="C:\Users\user\Desktop\20220322_093420.jpg"/>
          <p:cNvPicPr>
            <a:picLocks noChangeAspect="1" noChangeArrowheads="1"/>
          </p:cNvPicPr>
          <p:nvPr/>
        </p:nvPicPr>
        <p:blipFill>
          <a:blip r:embed="rId4"/>
          <a:stretch/>
        </p:blipFill>
        <p:spPr bwMode="auto">
          <a:xfrm>
            <a:off x="3657608" y="4381501"/>
            <a:ext cx="2938324" cy="1428760"/>
          </a:xfrm>
          <a:prstGeom prst="rect">
            <a:avLst/>
          </a:prstGeom>
          <a:noFill/>
        </p:spPr>
      </p:pic>
      <p:sp>
        <p:nvSpPr>
          <p:cNvPr id="4" name="Содержимое 3"/>
          <p:cNvSpPr>
            <a:spLocks noGrp="1"/>
          </p:cNvSpPr>
          <p:nvPr>
            <p:ph idx="1"/>
          </p:nvPr>
        </p:nvSpPr>
        <p:spPr bwMode="auto">
          <a:xfrm>
            <a:off x="428596" y="571480"/>
            <a:ext cx="8229600" cy="5929354"/>
          </a:xfrm>
        </p:spPr>
        <p:txBody>
          <a:bodyPr vertOverflow="overflow" horzOverflow="overflow" vert="horz" wrap="square" lIns="91440" tIns="45720" rIns="91440" bIns="45720" numCol="1" spcCol="0" rtlCol="0" fromWordArt="0" anchor="t" anchorCtr="0" forceAA="0" compatLnSpc="0">
            <a:normAutofit/>
          </a:bodyPr>
          <a:lstStyle/>
          <a:p>
            <a:pPr>
              <a:buFontTx/>
              <a:buChar char="-"/>
              <a:defRPr/>
            </a:pPr>
            <a:r>
              <a:rPr lang="ru-RU" sz="1800" b="1"/>
              <a:t>Массаж и самомассаж </a:t>
            </a:r>
            <a:endParaRPr sz="1800"/>
          </a:p>
          <a:p>
            <a:pPr>
              <a:buNone/>
              <a:defRPr/>
            </a:pPr>
            <a:r>
              <a:rPr lang="ru-RU" sz="1800"/>
              <a:t>подушечек пальцев и рук, </a:t>
            </a:r>
            <a:endParaRPr sz="1800"/>
          </a:p>
          <a:p>
            <a:pPr>
              <a:buNone/>
              <a:defRPr/>
            </a:pPr>
            <a:r>
              <a:rPr lang="ru-RU" sz="1800"/>
              <a:t>фаланг пальцев (с массажными </a:t>
            </a:r>
            <a:endParaRPr sz="1800"/>
          </a:p>
          <a:p>
            <a:pPr>
              <a:buNone/>
              <a:defRPr/>
            </a:pPr>
            <a:r>
              <a:rPr lang="ru-RU" sz="1800"/>
              <a:t>мячиками и колечками СУ-ДЖОК)</a:t>
            </a:r>
            <a:endParaRPr sz="1800"/>
          </a:p>
          <a:p>
            <a:pPr>
              <a:buFontTx/>
              <a:buChar char="-"/>
              <a:defRPr/>
            </a:pPr>
            <a:r>
              <a:rPr lang="ru-RU" sz="1800"/>
              <a:t>А также растирание рук, головы</a:t>
            </a:r>
            <a:endParaRPr/>
          </a:p>
          <a:p>
            <a:pPr>
              <a:buNone/>
              <a:defRPr/>
            </a:pPr>
            <a:r>
              <a:rPr lang="ru-RU" sz="2800"/>
              <a:t>      </a:t>
            </a:r>
            <a:endParaRPr/>
          </a:p>
          <a:p>
            <a:pPr>
              <a:buNone/>
              <a:defRPr/>
            </a:pPr>
            <a:r>
              <a:rPr lang="ru-RU" sz="2800"/>
              <a:t>    </a:t>
            </a:r>
            <a:r>
              <a:rPr lang="ru-RU" sz="1800"/>
              <a:t>Сочетание таких упражнений, как </a:t>
            </a:r>
            <a:endParaRPr sz="1800"/>
          </a:p>
          <a:p>
            <a:pPr>
              <a:buNone/>
              <a:defRPr/>
            </a:pPr>
            <a:r>
              <a:rPr lang="ru-RU" sz="1800"/>
              <a:t>    пальчиковая гимнастика, </a:t>
            </a:r>
            <a:endParaRPr sz="1800"/>
          </a:p>
          <a:p>
            <a:pPr>
              <a:buNone/>
              <a:defRPr/>
            </a:pPr>
            <a:r>
              <a:rPr lang="ru-RU" sz="1800"/>
              <a:t>    самомассаж, с упражнениями </a:t>
            </a:r>
            <a:endParaRPr sz="1800"/>
          </a:p>
          <a:p>
            <a:pPr>
              <a:buNone/>
              <a:defRPr/>
            </a:pPr>
            <a:r>
              <a:rPr lang="ru-RU" sz="1800"/>
              <a:t>    по коррекции звукопроизношения </a:t>
            </a:r>
            <a:endParaRPr sz="1800"/>
          </a:p>
          <a:p>
            <a:pPr>
              <a:buNone/>
              <a:defRPr/>
            </a:pPr>
            <a:r>
              <a:rPr lang="ru-RU" sz="1800"/>
              <a:t>    позволяет повысить эффективность  коррекционно-развивающей работы.</a:t>
            </a:r>
            <a:endParaRPr sz="1800"/>
          </a:p>
          <a:p>
            <a:pPr>
              <a:buNone/>
              <a:defRPr/>
            </a:pPr>
            <a:endParaRPr sz="1800"/>
          </a:p>
        </p:txBody>
      </p:sp>
      <p:pic>
        <p:nvPicPr>
          <p:cNvPr id="8" name="Picture 2" descr="C:\Users\user\Desktop\20220323_160419.jpg"/>
          <p:cNvPicPr>
            <a:picLocks noChangeAspect="1" noChangeArrowheads="1"/>
          </p:cNvPicPr>
          <p:nvPr/>
        </p:nvPicPr>
        <p:blipFill>
          <a:blip r:embed="rId5"/>
          <a:stretch/>
        </p:blipFill>
        <p:spPr bwMode="auto">
          <a:xfrm rot="5400000">
            <a:off x="6678401" y="965409"/>
            <a:ext cx="2645246" cy="1285884"/>
          </a:xfrm>
          <a:prstGeom prst="rect">
            <a:avLst/>
          </a:prstGeom>
          <a:noFill/>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slow" p14:dur="1600" advClick="1">
        <p:fade thruBlk="0"/>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tretch/>
        </a:blipFill>
        <a:effectLst/>
      </p:bgPr>
    </p:bg>
    <p:spTree>
      <p:nvGrpSpPr>
        <p:cNvPr id="1" name=""/>
        <p:cNvGrpSpPr/>
        <p:nvPr/>
      </p:nvGrpSpPr>
      <p:grpSpPr bwMode="auto">
        <a:xfrm>
          <a:off x="0" y="0"/>
          <a:ext cx="0" cy="0"/>
          <a:chOff x="0" y="0"/>
          <a:chExt cx="0" cy="0"/>
        </a:xfrm>
      </p:grpSpPr>
      <p:sp>
        <p:nvSpPr>
          <p:cNvPr id="3" name="Объект 2"/>
          <p:cNvSpPr>
            <a:spLocks noGrp="1"/>
          </p:cNvSpPr>
          <p:nvPr>
            <p:ph idx="1"/>
          </p:nvPr>
        </p:nvSpPr>
        <p:spPr bwMode="auto">
          <a:xfrm>
            <a:off x="395536" y="116632"/>
            <a:ext cx="8496944" cy="6241326"/>
          </a:xfrm>
        </p:spPr>
        <p:txBody>
          <a:bodyPr>
            <a:normAutofit/>
          </a:bodyPr>
          <a:lstStyle/>
          <a:p>
            <a:pPr marL="0" indent="0">
              <a:buNone/>
              <a:defRPr/>
            </a:pPr>
            <a:r>
              <a:rPr lang="ru-RU" sz="2300">
                <a:solidFill>
                  <a:schemeClr val="tx1"/>
                </a:solidFill>
              </a:rPr>
              <a:t> </a:t>
            </a:r>
            <a:r>
              <a:rPr lang="ru-RU" sz="1800" b="1">
                <a:solidFill>
                  <a:schemeClr val="tx1"/>
                </a:solidFill>
              </a:rPr>
              <a:t>3. </a:t>
            </a:r>
            <a:r>
              <a:rPr lang="ru-RU" sz="1800" b="1"/>
              <a:t>Упражнения для развития мелкой моторики, межполушарного взаимодействия </a:t>
            </a:r>
            <a:r>
              <a:rPr lang="ru-RU" sz="1800" b="1">
                <a:solidFill>
                  <a:schemeClr val="tx1"/>
                </a:solidFill>
              </a:rPr>
              <a:t> </a:t>
            </a:r>
            <a:endParaRPr sz="1800"/>
          </a:p>
          <a:p>
            <a:pPr marL="0" indent="0">
              <a:buNone/>
              <a:defRPr/>
            </a:pPr>
            <a:endParaRPr sz="1800" b="1"/>
          </a:p>
          <a:p>
            <a:pPr marL="0" indent="0">
              <a:buNone/>
              <a:defRPr/>
            </a:pPr>
            <a:endParaRPr lang="ru-RU" sz="2800" b="1">
              <a:solidFill>
                <a:schemeClr val="tx1"/>
              </a:solidFill>
            </a:endParaRPr>
          </a:p>
          <a:p>
            <a:pPr marL="0" indent="0">
              <a:buNone/>
              <a:defRPr/>
            </a:pPr>
            <a:endParaRPr lang="ru-RU" sz="2800" b="1"/>
          </a:p>
          <a:p>
            <a:pPr marL="0" indent="0">
              <a:buNone/>
              <a:defRPr/>
            </a:pPr>
            <a:endParaRPr lang="ru-RU" sz="2800" b="1">
              <a:solidFill>
                <a:schemeClr val="tx1"/>
              </a:solidFill>
            </a:endParaRPr>
          </a:p>
          <a:p>
            <a:pPr marL="0" indent="0">
              <a:buNone/>
              <a:defRPr/>
            </a:pPr>
            <a:endParaRPr sz="1800">
              <a:solidFill>
                <a:schemeClr val="tx1"/>
              </a:solidFill>
            </a:endParaRPr>
          </a:p>
          <a:p>
            <a:pPr marL="0" indent="0">
              <a:buNone/>
              <a:defRPr/>
            </a:pPr>
            <a:endParaRPr lang="ru-RU" sz="1800">
              <a:solidFill>
                <a:schemeClr val="tx1"/>
              </a:solidFill>
            </a:endParaRPr>
          </a:p>
          <a:p>
            <a:pPr marL="0" indent="0">
              <a:buNone/>
              <a:defRPr/>
            </a:pPr>
            <a:endParaRPr lang="ru-RU" sz="1800">
              <a:solidFill>
                <a:schemeClr val="tx1"/>
              </a:solidFill>
            </a:endParaRPr>
          </a:p>
          <a:p>
            <a:pPr marL="0" indent="0">
              <a:buNone/>
              <a:defRPr/>
            </a:pPr>
            <a:r>
              <a:rPr lang="ru-RU" sz="1800" b="1">
                <a:solidFill>
                  <a:schemeClr val="tx1"/>
                </a:solidFill>
              </a:rPr>
              <a:t>4. </a:t>
            </a:r>
            <a:r>
              <a:rPr lang="ru-RU" sz="1800" b="1"/>
              <a:t>Упражнения для  развития  графомоторных навыков </a:t>
            </a:r>
            <a:r>
              <a:rPr lang="ru-RU" sz="1800"/>
              <a:t>(это сами обводилки) </a:t>
            </a:r>
            <a:r>
              <a:rPr lang="ru-RU" sz="1800">
                <a:solidFill>
                  <a:schemeClr val="tx1"/>
                </a:solidFill>
              </a:rPr>
              <a:t/>
            </a:r>
            <a:br>
              <a:rPr lang="ru-RU" sz="1800">
                <a:solidFill>
                  <a:schemeClr val="tx1"/>
                </a:solidFill>
              </a:rPr>
            </a:br>
            <a:endParaRPr lang="ru-RU" sz="1800">
              <a:solidFill>
                <a:schemeClr val="tx1"/>
              </a:solidFill>
            </a:endParaRPr>
          </a:p>
          <a:p>
            <a:pPr marL="0" indent="0" algn="just">
              <a:buNone/>
              <a:defRPr/>
            </a:pPr>
            <a:endParaRPr lang="ru-RU" sz="2300"/>
          </a:p>
        </p:txBody>
      </p:sp>
      <p:pic>
        <p:nvPicPr>
          <p:cNvPr id="9" name="Picture 2" descr="C:\Users\1\Desktop\30 летие дсада\фото\обводилки\20191016_095741.jpg"/>
          <p:cNvPicPr>
            <a:picLocks noChangeAspect="1" noChangeArrowheads="1"/>
          </p:cNvPicPr>
          <p:nvPr/>
        </p:nvPicPr>
        <p:blipFill>
          <a:blip r:embed="rId3"/>
          <a:stretch/>
        </p:blipFill>
        <p:spPr bwMode="auto">
          <a:xfrm>
            <a:off x="785790" y="959628"/>
            <a:ext cx="2571768" cy="1928826"/>
          </a:xfrm>
          <a:prstGeom prst="rect">
            <a:avLst/>
          </a:prstGeom>
          <a:noFill/>
        </p:spPr>
      </p:pic>
      <p:pic>
        <p:nvPicPr>
          <p:cNvPr id="2050" name="Picture 2" descr="C:\Users\user\Desktop\20220323_160536.jpg"/>
          <p:cNvPicPr>
            <a:picLocks noChangeAspect="1" noChangeArrowheads="1"/>
          </p:cNvPicPr>
          <p:nvPr/>
        </p:nvPicPr>
        <p:blipFill>
          <a:blip r:embed="rId4"/>
          <a:stretch/>
        </p:blipFill>
        <p:spPr bwMode="auto">
          <a:xfrm rot="5400000">
            <a:off x="4143371" y="1436874"/>
            <a:ext cx="1857389" cy="902897"/>
          </a:xfrm>
          <a:prstGeom prst="rect">
            <a:avLst/>
          </a:prstGeom>
          <a:noFill/>
        </p:spPr>
      </p:pic>
      <p:pic>
        <p:nvPicPr>
          <p:cNvPr id="10" name="Picture 4" descr="C:\Users\1\Desktop\30 летие дсада\фото\обводилки\20191016_094916.jpg"/>
          <p:cNvPicPr>
            <a:picLocks noChangeAspect="1" noChangeArrowheads="1"/>
          </p:cNvPicPr>
          <p:nvPr/>
        </p:nvPicPr>
        <p:blipFill>
          <a:blip r:embed="rId5"/>
          <a:stretch/>
        </p:blipFill>
        <p:spPr bwMode="auto">
          <a:xfrm>
            <a:off x="1142976" y="4214818"/>
            <a:ext cx="2571768" cy="1928826"/>
          </a:xfrm>
          <a:prstGeom prst="rect">
            <a:avLst/>
          </a:prstGeom>
          <a:noFill/>
        </p:spPr>
      </p:pic>
      <p:pic>
        <p:nvPicPr>
          <p:cNvPr id="11" name="Picture 2" descr="C:\Users\1\Desktop\30 летие дсада\фото\обводилки\DSCN3874.JPG"/>
          <p:cNvPicPr>
            <a:picLocks noChangeAspect="1" noChangeArrowheads="1"/>
          </p:cNvPicPr>
          <p:nvPr/>
        </p:nvPicPr>
        <p:blipFill>
          <a:blip r:embed="rId6" cstate="print"/>
          <a:stretch/>
        </p:blipFill>
        <p:spPr bwMode="auto">
          <a:xfrm>
            <a:off x="5072066" y="4214818"/>
            <a:ext cx="2476516" cy="1857388"/>
          </a:xfrm>
          <a:prstGeom prst="rect">
            <a:avLst/>
          </a:prstGeom>
          <a:noFill/>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slow" p14:dur="1600" advClick="1">
        <p:fade thruBlk="0"/>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tretch/>
        </a:blipFill>
        <a:effectLst/>
      </p:bgPr>
    </p:bg>
    <p:spTree>
      <p:nvGrpSpPr>
        <p:cNvPr id="1" name=""/>
        <p:cNvGrpSpPr/>
        <p:nvPr/>
      </p:nvGrpSpPr>
      <p:grpSpPr bwMode="auto">
        <a:xfrm>
          <a:off x="0" y="0"/>
          <a:ext cx="0" cy="0"/>
          <a:chOff x="0" y="0"/>
          <a:chExt cx="0" cy="0"/>
        </a:xfrm>
      </p:grpSpPr>
      <p:sp>
        <p:nvSpPr>
          <p:cNvPr id="3" name="Объект 2"/>
          <p:cNvSpPr>
            <a:spLocks noGrp="1"/>
          </p:cNvSpPr>
          <p:nvPr>
            <p:ph idx="1"/>
          </p:nvPr>
        </p:nvSpPr>
        <p:spPr bwMode="auto">
          <a:xfrm>
            <a:off x="785786" y="571480"/>
            <a:ext cx="7786742" cy="3214710"/>
          </a:xfrm>
        </p:spPr>
        <p:txBody>
          <a:bodyPr>
            <a:normAutofit/>
          </a:bodyPr>
          <a:lstStyle/>
          <a:p>
            <a:pPr>
              <a:buNone/>
              <a:defRPr/>
            </a:pPr>
            <a:r>
              <a:rPr lang="ru-RU" sz="2400"/>
              <a:t>     </a:t>
            </a:r>
            <a:r>
              <a:rPr lang="ru-RU" sz="1800"/>
              <a:t>На первом этапе ребенок обводит рисунки пальцем, кистью руки, незаточенным концом карандаша, а затем постепенно вводятся другие упражнения по обводке контуров -  катание маленькой машинки, катание мячиком су-джок, фишками, выкладывание по контуру предметами.</a:t>
            </a:r>
            <a:endParaRPr sz="1800"/>
          </a:p>
          <a:p>
            <a:pPr marL="0" indent="0" algn="just">
              <a:buNone/>
              <a:defRPr/>
            </a:pPr>
            <a:endParaRPr lang="ru-RU" sz="2400"/>
          </a:p>
        </p:txBody>
      </p:sp>
      <p:pic>
        <p:nvPicPr>
          <p:cNvPr id="4" name="Picture 2" descr="C:\Users\1\Desktop\DSC00686.JPG"/>
          <p:cNvPicPr>
            <a:picLocks noChangeAspect="1" noChangeArrowheads="1"/>
          </p:cNvPicPr>
          <p:nvPr/>
        </p:nvPicPr>
        <p:blipFill>
          <a:blip r:embed="rId3" cstate="print"/>
          <a:srcRect l="13393" r="8929" b="3572"/>
          <a:stretch/>
        </p:blipFill>
        <p:spPr bwMode="auto">
          <a:xfrm>
            <a:off x="1500167" y="2678900"/>
            <a:ext cx="2378621" cy="2214578"/>
          </a:xfrm>
          <a:prstGeom prst="rect">
            <a:avLst/>
          </a:prstGeom>
          <a:noFill/>
        </p:spPr>
      </p:pic>
      <p:pic>
        <p:nvPicPr>
          <p:cNvPr id="6" name="Picture 3" descr="C:\Users\1\Desktop\30 летие дсада\фото\обводилки\20191016_100132.jpg"/>
          <p:cNvPicPr>
            <a:picLocks noChangeAspect="1" noChangeArrowheads="1"/>
          </p:cNvPicPr>
          <p:nvPr/>
        </p:nvPicPr>
        <p:blipFill>
          <a:blip r:embed="rId4"/>
          <a:stretch/>
        </p:blipFill>
        <p:spPr bwMode="auto">
          <a:xfrm rot="5400000">
            <a:off x="4656537" y="2930130"/>
            <a:ext cx="2714644" cy="2035984"/>
          </a:xfrm>
          <a:prstGeom prst="rect">
            <a:avLst/>
          </a:prstGeom>
          <a:noFill/>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slow" p14:dur="1600" advClick="1">
        <p:fade thruBlk="0"/>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346</Words>
  <Application>R7-Office/2024.1.1.375</Application>
  <DocSecurity>0</DocSecurity>
  <PresentationFormat>Экран (4:3)</PresentationFormat>
  <Paragraphs>124</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Коррекционно-развивающая  работа с  детьми старшего дошкольного возраста по методическому пособию  «Волшебные обводилки»  Г. М. Зегебарт, О. С. Ильичевой</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Использование новых вариативных образовательных программ</dc:title>
  <dc:subject/>
  <dc:creator>Максим</dc:creator>
  <cp:keywords/>
  <dc:description/>
  <cp:lastModifiedBy>1</cp:lastModifiedBy>
  <cp:revision>138</cp:revision>
  <dcterms:created xsi:type="dcterms:W3CDTF">2016-02-25T07:12:26Z</dcterms:created>
  <dcterms:modified xsi:type="dcterms:W3CDTF">2025-02-27T10:44:15Z</dcterms:modified>
  <cp:category/>
  <dc:identifier/>
  <cp:contentStatus/>
  <dc:language/>
  <cp:version/>
</cp:coreProperties>
</file>